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notesSlides/notesSlide20.xml" ContentType="application/vnd.openxmlformats-officedocument.presentationml.notesSlide+xml"/>
  <Override PartName="/ppt/ink/ink2.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3.xml" ContentType="application/inkml+xml"/>
  <Override PartName="/ppt/notesSlides/notesSlide23.xml" ContentType="application/vnd.openxmlformats-officedocument.presentationml.notesSlide+xml"/>
  <Override PartName="/ppt/ink/ink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5.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64"/>
  </p:notesMasterIdLst>
  <p:handoutMasterIdLst>
    <p:handoutMasterId r:id="rId65"/>
  </p:handoutMasterIdLst>
  <p:sldIdLst>
    <p:sldId id="1777" r:id="rId2"/>
    <p:sldId id="1774" r:id="rId3"/>
    <p:sldId id="1776" r:id="rId4"/>
    <p:sldId id="1778" r:id="rId5"/>
    <p:sldId id="1814" r:id="rId6"/>
    <p:sldId id="1813" r:id="rId7"/>
    <p:sldId id="1780" r:id="rId8"/>
    <p:sldId id="1781" r:id="rId9"/>
    <p:sldId id="1782" r:id="rId10"/>
    <p:sldId id="1783" r:id="rId11"/>
    <p:sldId id="1784" r:id="rId12"/>
    <p:sldId id="1785" r:id="rId13"/>
    <p:sldId id="1786" r:id="rId14"/>
    <p:sldId id="1787" r:id="rId15"/>
    <p:sldId id="1788" r:id="rId16"/>
    <p:sldId id="1789" r:id="rId17"/>
    <p:sldId id="1790" r:id="rId18"/>
    <p:sldId id="1791" r:id="rId19"/>
    <p:sldId id="1792" r:id="rId20"/>
    <p:sldId id="1793" r:id="rId21"/>
    <p:sldId id="1794" r:id="rId22"/>
    <p:sldId id="1795" r:id="rId23"/>
    <p:sldId id="1796" r:id="rId24"/>
    <p:sldId id="1797" r:id="rId25"/>
    <p:sldId id="1816" r:id="rId26"/>
    <p:sldId id="1817" r:id="rId27"/>
    <p:sldId id="1818" r:id="rId28"/>
    <p:sldId id="1799" r:id="rId29"/>
    <p:sldId id="1801" r:id="rId30"/>
    <p:sldId id="1802" r:id="rId31"/>
    <p:sldId id="1803" r:id="rId32"/>
    <p:sldId id="1804" r:id="rId33"/>
    <p:sldId id="1805" r:id="rId34"/>
    <p:sldId id="1806" r:id="rId35"/>
    <p:sldId id="1807" r:id="rId36"/>
    <p:sldId id="1809" r:id="rId37"/>
    <p:sldId id="1800" r:id="rId38"/>
    <p:sldId id="1810" r:id="rId39"/>
    <p:sldId id="1808" r:id="rId40"/>
    <p:sldId id="1811" r:id="rId41"/>
    <p:sldId id="1819" r:id="rId42"/>
    <p:sldId id="1820" r:id="rId43"/>
    <p:sldId id="1812" r:id="rId44"/>
    <p:sldId id="1821" r:id="rId45"/>
    <p:sldId id="1822" r:id="rId46"/>
    <p:sldId id="1823" r:id="rId47"/>
    <p:sldId id="1824" r:id="rId48"/>
    <p:sldId id="1825" r:id="rId49"/>
    <p:sldId id="1826" r:id="rId50"/>
    <p:sldId id="1827" r:id="rId51"/>
    <p:sldId id="1828" r:id="rId52"/>
    <p:sldId id="1829" r:id="rId53"/>
    <p:sldId id="1830" r:id="rId54"/>
    <p:sldId id="1831" r:id="rId55"/>
    <p:sldId id="1832" r:id="rId56"/>
    <p:sldId id="1833" r:id="rId57"/>
    <p:sldId id="1834" r:id="rId58"/>
    <p:sldId id="1835" r:id="rId59"/>
    <p:sldId id="1836" r:id="rId60"/>
    <p:sldId id="1837" r:id="rId61"/>
    <p:sldId id="1838" r:id="rId62"/>
    <p:sldId id="1839" r:id="rId6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88" autoAdjust="0"/>
    <p:restoredTop sz="88324" autoAdjust="0"/>
  </p:normalViewPr>
  <p:slideViewPr>
    <p:cSldViewPr>
      <p:cViewPr>
        <p:scale>
          <a:sx n="145" d="100"/>
          <a:sy n="145" d="100"/>
        </p:scale>
        <p:origin x="904" y="-125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11/19/19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11/19/19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9" Type="http://schemas.openxmlformats.org/officeDocument/2006/relationships/hyperlink" Target="https://en.wikipedia.org/wiki/Joint_entropy" TargetMode="External"/><Relationship Id="rId20" Type="http://schemas.openxmlformats.org/officeDocument/2006/relationships/hyperlink" Target="https://en.wikipedia.org/wiki/Template:Information_theory" TargetMode="External"/><Relationship Id="rId10" Type="http://schemas.openxmlformats.org/officeDocument/2006/relationships/hyperlink" Target="https://en.wikipedia.org/wiki/Mutual_information" TargetMode="External"/><Relationship Id="rId11" Type="http://schemas.openxmlformats.org/officeDocument/2006/relationships/hyperlink" Target="https://en.wikipedia.org/wiki/Conditional_mutual_information" TargetMode="External"/><Relationship Id="rId12" Type="http://schemas.openxmlformats.org/officeDocument/2006/relationships/hyperlink" Target="https://en.wikipedia.org/wiki/Relative_entropy" TargetMode="External"/><Relationship Id="rId13" Type="http://schemas.openxmlformats.org/officeDocument/2006/relationships/hyperlink" Target="https://en.wikipedia.org/wiki/Entropy_rate" TargetMode="External"/><Relationship Id="rId14" Type="http://schemas.openxmlformats.org/officeDocument/2006/relationships/hyperlink" Target="https://en.wikipedia.org/wiki/Asymptotic_equipartition_property" TargetMode="External"/><Relationship Id="rId15" Type="http://schemas.openxmlformats.org/officeDocument/2006/relationships/hyperlink" Target="https://en.wikipedia.org/wiki/Rate%E2%80%93distortion_theory" TargetMode="External"/><Relationship Id="rId16" Type="http://schemas.openxmlformats.org/officeDocument/2006/relationships/hyperlink" Target="https://en.wikipedia.org/wiki/Shannon's_source_coding_theorem" TargetMode="External"/><Relationship Id="rId17" Type="http://schemas.openxmlformats.org/officeDocument/2006/relationships/hyperlink" Target="https://en.wikipedia.org/wiki/Channel_capacity" TargetMode="External"/><Relationship Id="rId18" Type="http://schemas.openxmlformats.org/officeDocument/2006/relationships/hyperlink" Target="https://en.wikipedia.org/wiki/Noisy-channel_coding_theorem" TargetMode="External"/><Relationship Id="rId19" Type="http://schemas.openxmlformats.org/officeDocument/2006/relationships/hyperlink" Target="https://en.wikipedia.org/wiki/Shannon%E2%80%93Hartley_theorem" TargetMode="External"/><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s://en.wikipedia.org/wiki/Information_theory" TargetMode="External"/><Relationship Id="rId4" Type="http://schemas.openxmlformats.org/officeDocument/2006/relationships/hyperlink" Target="https://en.wikipedia.org/wiki/Probability_distribution" TargetMode="External"/><Relationship Id="rId5" Type="http://schemas.openxmlformats.org/officeDocument/2006/relationships/hyperlink" Target="https://en.wikipedia.org/wiki/Bit" TargetMode="External"/><Relationship Id="rId6" Type="http://schemas.openxmlformats.org/officeDocument/2006/relationships/hyperlink" Target="https://en.wikipedia.org/wiki/Entropy_(information_theory)" TargetMode="External"/><Relationship Id="rId7" Type="http://schemas.openxmlformats.org/officeDocument/2006/relationships/hyperlink" Target="https://en.wikipedia.org/wiki/Differential_entropy" TargetMode="External"/><Relationship Id="rId8" Type="http://schemas.openxmlformats.org/officeDocument/2006/relationships/hyperlink" Target="https://en.wikipedia.org/wiki/Conditional_entropy"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4" Type="http://schemas.openxmlformats.org/officeDocument/2006/relationships/hyperlink" Target="https://en.wikipedia.org/wiki/Vector_calculus" TargetMode="External"/><Relationship Id="rId5" Type="http://schemas.openxmlformats.org/officeDocument/2006/relationships/hyperlink" Target="https://en.wikipedia.org/wiki/Vector_(geometry)" TargetMode="External"/><Relationship Id="rId6" Type="http://schemas.openxmlformats.org/officeDocument/2006/relationships/hyperlink" Target="https://en.wikipedia.org/wiki/Differential_operator" TargetMode="External"/><Relationship Id="rId7" Type="http://schemas.openxmlformats.org/officeDocument/2006/relationships/hyperlink" Target="https://en.wikipedia.org/wiki/Nabla_symbol"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skip-gram model tries to shift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so the target embedding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(have a lower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words that don’t occur nearby (here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skip-gram model thus actually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These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stored in two matrices, the </a:t>
            </a:r>
            <a:r>
              <a:rPr lang="en-US" sz="1200" b="0" kern="1200" dirty="0">
                <a:solidFill>
                  <a:schemeClr val="tx1"/>
                </a:solidFill>
                <a:effectLst/>
                <a:latin typeface="+mn-lt"/>
                <a:ea typeface="+mn-ea"/>
                <a:cs typeface="+mn-cs"/>
              </a:rPr>
              <a:t>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So each row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1 ×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vector embedding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column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context matrix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1 vector embedding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This figure shows an intuition of the learning task for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encoded in these two matrices.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336721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715235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In </a:t>
            </a:r>
            <a:r>
              <a:rPr lang="en-US" sz="1200" b="0" i="0" u="none" strike="noStrike" kern="1200" dirty="0" smtClean="0">
                <a:solidFill>
                  <a:schemeClr val="tx1"/>
                </a:solidFill>
                <a:effectLst/>
                <a:latin typeface="+mn-lt"/>
                <a:ea typeface="+mn-ea"/>
                <a:cs typeface="+mn-cs"/>
                <a:hlinkClick r:id="rId3" tooltip="Information theory"/>
              </a:rPr>
              <a:t>information theory</a:t>
            </a:r>
            <a:r>
              <a:rPr lang="en-US" sz="1200" b="0" i="0" u="none" strike="noStrike" kern="1200" dirty="0" smtClean="0">
                <a:solidFill>
                  <a:schemeClr val="tx1"/>
                </a:solidFill>
                <a:effectLst/>
                <a:latin typeface="+mn-lt"/>
                <a:ea typeface="+mn-ea"/>
                <a:cs typeface="+mn-cs"/>
              </a:rPr>
              <a:t>, the </a:t>
            </a:r>
            <a:r>
              <a:rPr lang="en-US" sz="1200" b="1" i="0" u="none" strike="noStrike" kern="1200" dirty="0" smtClean="0">
                <a:solidFill>
                  <a:schemeClr val="tx1"/>
                </a:solidFill>
                <a:effectLst/>
                <a:latin typeface="+mn-lt"/>
                <a:ea typeface="+mn-ea"/>
                <a:cs typeface="+mn-cs"/>
              </a:rPr>
              <a:t>cross entropy</a:t>
            </a:r>
            <a:r>
              <a:rPr lang="en-US" sz="1200" b="0" i="0" u="none" strike="noStrike" kern="1200" dirty="0" smtClean="0">
                <a:solidFill>
                  <a:schemeClr val="tx1"/>
                </a:solidFill>
                <a:effectLst/>
                <a:latin typeface="+mn-lt"/>
                <a:ea typeface="+mn-ea"/>
                <a:cs typeface="+mn-cs"/>
              </a:rPr>
              <a:t> between two </a:t>
            </a:r>
            <a:r>
              <a:rPr lang="en-US" sz="1200" b="0" i="0" u="none" strike="noStrike" kern="1200" dirty="0" smtClean="0">
                <a:solidFill>
                  <a:schemeClr val="tx1"/>
                </a:solidFill>
                <a:effectLst/>
                <a:latin typeface="+mn-lt"/>
                <a:ea typeface="+mn-ea"/>
                <a:cs typeface="+mn-cs"/>
                <a:hlinkClick r:id="rId4" tooltip="Probability distribution"/>
              </a:rPr>
              <a:t>probability distributions</a:t>
            </a:r>
            <a:r>
              <a:rPr lang="en-US" sz="1200" b="0" i="0" u="none" strike="noStrike" kern="1200" dirty="0" smtClean="0">
                <a:solidFill>
                  <a:schemeClr val="tx1"/>
                </a:solidFill>
                <a:effectLst/>
                <a:latin typeface="+mn-lt"/>
                <a:ea typeface="+mn-ea"/>
                <a:cs typeface="+mn-cs"/>
              </a:rPr>
              <a:t> p and q over the same underlying set of events measures the average number of </a:t>
            </a:r>
            <a:r>
              <a:rPr lang="en-US" sz="1200" b="0" i="0" u="none" strike="noStrike" kern="1200" dirty="0" smtClean="0">
                <a:solidFill>
                  <a:schemeClr val="tx1"/>
                </a:solidFill>
                <a:effectLst/>
                <a:latin typeface="+mn-lt"/>
                <a:ea typeface="+mn-ea"/>
                <a:cs typeface="+mn-cs"/>
                <a:hlinkClick r:id="rId5" tooltip="Bit"/>
              </a:rPr>
              <a:t>bits</a:t>
            </a:r>
            <a:r>
              <a:rPr lang="en-US" sz="1200" b="0" i="0" u="none" strike="noStrike" kern="1200" dirty="0" smtClean="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hlinkClick r:id="rId3" tooltip="Information theory"/>
              </a:rPr>
              <a:t>Information </a:t>
            </a:r>
            <a:r>
              <a:rPr lang="en-US" sz="1200" u="none" strike="noStrike" kern="1200" dirty="0" err="1" smtClean="0">
                <a:solidFill>
                  <a:schemeClr val="tx1"/>
                </a:solidFill>
                <a:effectLst/>
                <a:latin typeface="+mn-lt"/>
                <a:ea typeface="+mn-ea"/>
                <a:cs typeface="+mn-cs"/>
                <a:hlinkClick r:id="rId3" tooltip="Information theory"/>
              </a:rPr>
              <a:t>theory</a:t>
            </a:r>
            <a:r>
              <a:rPr lang="en-US" sz="1200" u="none" strike="noStrike" kern="1200" dirty="0" err="1" smtClean="0">
                <a:solidFill>
                  <a:schemeClr val="tx1"/>
                </a:solidFill>
                <a:effectLst/>
                <a:latin typeface="+mn-lt"/>
                <a:ea typeface="+mn-ea"/>
                <a:cs typeface="+mn-cs"/>
                <a:hlinkClick r:id="rId6" tooltip="Entropy (information theory)"/>
              </a:rPr>
              <a:t>Entropy</a:t>
            </a:r>
            <a:endParaRPr lang="en-US" dirty="0" smtClean="0">
              <a:effectLst/>
            </a:endParaRPr>
          </a:p>
          <a:p>
            <a:r>
              <a:rPr lang="en-US" sz="1200" u="none" strike="noStrike" kern="1200" dirty="0" smtClean="0">
                <a:solidFill>
                  <a:schemeClr val="tx1"/>
                </a:solidFill>
                <a:effectLst/>
                <a:latin typeface="+mn-lt"/>
                <a:ea typeface="+mn-ea"/>
                <a:cs typeface="+mn-cs"/>
                <a:hlinkClick r:id="rId7" tooltip="Differential entropy"/>
              </a:rPr>
              <a:t>Differential entropy</a:t>
            </a:r>
            <a:endParaRPr lang="en-US" dirty="0" smtClean="0">
              <a:effectLst/>
            </a:endParaRPr>
          </a:p>
          <a:p>
            <a:r>
              <a:rPr lang="en-US" sz="1200" u="none" strike="noStrike" kern="1200" dirty="0" smtClean="0">
                <a:solidFill>
                  <a:schemeClr val="tx1"/>
                </a:solidFill>
                <a:effectLst/>
                <a:latin typeface="+mn-lt"/>
                <a:ea typeface="+mn-ea"/>
                <a:cs typeface="+mn-cs"/>
                <a:hlinkClick r:id="rId8" tooltip="Conditional entropy"/>
              </a:rPr>
              <a:t>Conditional entropy</a:t>
            </a:r>
            <a:endParaRPr lang="en-US" dirty="0" smtClean="0">
              <a:effectLst/>
            </a:endParaRPr>
          </a:p>
          <a:p>
            <a:r>
              <a:rPr lang="en-US" sz="1200" u="none" strike="noStrike" kern="1200" dirty="0" smtClean="0">
                <a:solidFill>
                  <a:schemeClr val="tx1"/>
                </a:solidFill>
                <a:effectLst/>
                <a:latin typeface="+mn-lt"/>
                <a:ea typeface="+mn-ea"/>
                <a:cs typeface="+mn-cs"/>
                <a:hlinkClick r:id="rId9" tooltip="Joint entropy"/>
              </a:rPr>
              <a:t>Joint entropy</a:t>
            </a:r>
            <a:endParaRPr lang="en-US" dirty="0" smtClean="0">
              <a:effectLst/>
            </a:endParaRPr>
          </a:p>
          <a:p>
            <a:r>
              <a:rPr lang="en-US" sz="1200" u="none" strike="noStrike" kern="1200" dirty="0" smtClean="0">
                <a:solidFill>
                  <a:schemeClr val="tx1"/>
                </a:solidFill>
                <a:effectLst/>
                <a:latin typeface="+mn-lt"/>
                <a:ea typeface="+mn-ea"/>
                <a:cs typeface="+mn-cs"/>
                <a:hlinkClick r:id="rId10" tooltip="Mutual information"/>
              </a:rPr>
              <a:t>Mutual information</a:t>
            </a:r>
            <a:endParaRPr lang="en-US" dirty="0" smtClean="0">
              <a:effectLst/>
            </a:endParaRPr>
          </a:p>
          <a:p>
            <a:r>
              <a:rPr lang="en-US" sz="1200" u="none" strike="noStrike" kern="1200" dirty="0" smtClean="0">
                <a:solidFill>
                  <a:schemeClr val="tx1"/>
                </a:solidFill>
                <a:effectLst/>
                <a:latin typeface="+mn-lt"/>
                <a:ea typeface="+mn-ea"/>
                <a:cs typeface="+mn-cs"/>
                <a:hlinkClick r:id="rId11" tooltip="Conditional mutual information"/>
              </a:rPr>
              <a:t>Conditional mutual information</a:t>
            </a:r>
            <a:endParaRPr lang="en-US" dirty="0" smtClean="0">
              <a:effectLst/>
            </a:endParaRPr>
          </a:p>
          <a:p>
            <a:r>
              <a:rPr lang="en-US" sz="1200" u="none" strike="noStrike" kern="1200" dirty="0" smtClean="0">
                <a:solidFill>
                  <a:schemeClr val="tx1"/>
                </a:solidFill>
                <a:effectLst/>
                <a:latin typeface="+mn-lt"/>
                <a:ea typeface="+mn-ea"/>
                <a:cs typeface="+mn-cs"/>
                <a:hlinkClick r:id="rId12" tooltip="Relative entropy"/>
              </a:rPr>
              <a:t>Relative entropy</a:t>
            </a:r>
            <a:endParaRPr lang="en-US" dirty="0" smtClean="0">
              <a:effectLst/>
            </a:endParaRPr>
          </a:p>
          <a:p>
            <a:r>
              <a:rPr lang="en-US" sz="1200" u="none" strike="noStrike" kern="1200" dirty="0" smtClean="0">
                <a:solidFill>
                  <a:schemeClr val="tx1"/>
                </a:solidFill>
                <a:effectLst/>
                <a:latin typeface="+mn-lt"/>
                <a:ea typeface="+mn-ea"/>
                <a:cs typeface="+mn-cs"/>
                <a:hlinkClick r:id="rId13" tooltip="Entropy rate"/>
              </a:rPr>
              <a:t>Entropy rate</a:t>
            </a:r>
            <a:endParaRPr lang="en-US" dirty="0" smtClean="0">
              <a:effectLst/>
            </a:endParaRPr>
          </a:p>
          <a:p>
            <a:r>
              <a:rPr lang="en-US" sz="1200" u="none" strike="noStrike" kern="1200" dirty="0" smtClean="0">
                <a:solidFill>
                  <a:schemeClr val="tx1"/>
                </a:solidFill>
                <a:effectLst/>
                <a:latin typeface="+mn-lt"/>
                <a:ea typeface="+mn-ea"/>
                <a:cs typeface="+mn-cs"/>
                <a:hlinkClick r:id="rId14" tooltip="Asymptotic equipartition property"/>
              </a:rPr>
              <a:t>Asymptotic equipartition property</a:t>
            </a:r>
            <a:endParaRPr lang="en-US" dirty="0" smtClean="0">
              <a:effectLst/>
            </a:endParaRPr>
          </a:p>
          <a:p>
            <a:r>
              <a:rPr lang="en-US" sz="1200" u="none" strike="noStrike" kern="1200" dirty="0" smtClean="0">
                <a:solidFill>
                  <a:schemeClr val="tx1"/>
                </a:solidFill>
                <a:effectLst/>
                <a:latin typeface="+mn-lt"/>
                <a:ea typeface="+mn-ea"/>
                <a:cs typeface="+mn-cs"/>
                <a:hlinkClick r:id="rId15" tooltip="Rate–distortion theory"/>
              </a:rPr>
              <a:t>Rate–distortion theory</a:t>
            </a:r>
            <a:endParaRPr lang="en-US" dirty="0" smtClean="0">
              <a:effectLst/>
            </a:endParaRPr>
          </a:p>
          <a:p>
            <a:r>
              <a:rPr lang="en-US" sz="1200" u="none" strike="noStrike" kern="1200" dirty="0" smtClean="0">
                <a:solidFill>
                  <a:schemeClr val="tx1"/>
                </a:solidFill>
                <a:effectLst/>
                <a:latin typeface="+mn-lt"/>
                <a:ea typeface="+mn-ea"/>
                <a:cs typeface="+mn-cs"/>
                <a:hlinkClick r:id="rId16" tooltip="Shannon's source coding theorem"/>
              </a:rPr>
              <a:t>Shannon's source coding theorem</a:t>
            </a:r>
            <a:endParaRPr lang="en-US" dirty="0" smtClean="0">
              <a:effectLst/>
            </a:endParaRPr>
          </a:p>
          <a:p>
            <a:r>
              <a:rPr lang="en-US" sz="1200" u="none" strike="noStrike" kern="1200" dirty="0" smtClean="0">
                <a:solidFill>
                  <a:schemeClr val="tx1"/>
                </a:solidFill>
                <a:effectLst/>
                <a:latin typeface="+mn-lt"/>
                <a:ea typeface="+mn-ea"/>
                <a:cs typeface="+mn-cs"/>
                <a:hlinkClick r:id="rId17" tooltip="Channel capacity"/>
              </a:rPr>
              <a:t>Channel capacity</a:t>
            </a:r>
            <a:endParaRPr lang="en-US" dirty="0" smtClean="0">
              <a:effectLst/>
            </a:endParaRPr>
          </a:p>
          <a:p>
            <a:r>
              <a:rPr lang="en-US" sz="1200" u="none" strike="noStrike" kern="1200" dirty="0" smtClean="0">
                <a:solidFill>
                  <a:schemeClr val="tx1"/>
                </a:solidFill>
                <a:effectLst/>
                <a:latin typeface="+mn-lt"/>
                <a:ea typeface="+mn-ea"/>
                <a:cs typeface="+mn-cs"/>
                <a:hlinkClick r:id="rId18" tooltip="Noisy-channel coding theorem"/>
              </a:rPr>
              <a:t>Noisy-channel coding theorem</a:t>
            </a:r>
            <a:endParaRPr lang="en-US" dirty="0" smtClean="0">
              <a:effectLst/>
            </a:endParaRPr>
          </a:p>
          <a:p>
            <a:r>
              <a:rPr lang="en-US" sz="1200" u="none" strike="noStrike" kern="1200" dirty="0" smtClean="0">
                <a:solidFill>
                  <a:schemeClr val="tx1"/>
                </a:solidFill>
                <a:effectLst/>
                <a:latin typeface="+mn-lt"/>
                <a:ea typeface="+mn-ea"/>
                <a:cs typeface="+mn-cs"/>
                <a:hlinkClick r:id="rId19" tooltip="Shannon–Hartley theorem"/>
              </a:rPr>
              <a:t>Shannon–Hartley theorem</a:t>
            </a:r>
            <a:endParaRPr lang="en-US" dirty="0" smtClean="0">
              <a:effectLst/>
            </a:endParaRPr>
          </a:p>
          <a:p>
            <a:r>
              <a:rPr lang="en-US" sz="1200" b="0" u="none" strike="noStrike" kern="1200" dirty="0" smtClean="0">
                <a:solidFill>
                  <a:schemeClr val="tx1"/>
                </a:solidFill>
                <a:effectLst/>
                <a:latin typeface="+mn-lt"/>
                <a:ea typeface="+mn-ea"/>
                <a:cs typeface="+mn-cs"/>
                <a:hlinkClick r:id="rId20" tooltip="Template:Information theory"/>
              </a:rPr>
              <a:t>v</a:t>
            </a:r>
            <a:endParaRPr lang="en-US" b="0" dirty="0" smtClean="0">
              <a:effectLst/>
            </a:endParaRPr>
          </a:p>
          <a:p>
            <a:endParaRPr lang="en-US" b="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552655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a:t>loss function also </a:t>
            </a:r>
            <a:r>
              <a:rPr lang="en-US" dirty="0" smtClean="0"/>
              <a:t>ensures </a:t>
            </a:r>
            <a:r>
              <a:rPr lang="en-US" dirty="0"/>
              <a:t>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381025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a:t>loss function also </a:t>
            </a:r>
            <a:r>
              <a:rPr lang="en-US" dirty="0" smtClean="0"/>
              <a:t>ensures </a:t>
            </a:r>
            <a:r>
              <a:rPr lang="en-US" dirty="0"/>
              <a:t>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42839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Why does minimizing this negative log probability do what we want? A per- </a:t>
            </a:r>
            <a:r>
              <a:rPr lang="en-US" sz="1200" kern="1200" dirty="0" err="1" smtClean="0">
                <a:solidFill>
                  <a:schemeClr val="tx1"/>
                </a:solidFill>
                <a:effectLst/>
                <a:latin typeface="+mn-lt"/>
                <a:ea typeface="+mn-ea"/>
                <a:cs typeface="+mn-cs"/>
              </a:rPr>
              <a:t>fect</a:t>
            </a:r>
            <a:r>
              <a:rPr lang="en-US" sz="1200" kern="1200" dirty="0" smtClean="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ˆ (the closer it is to 1), the better the classifier; the lower </a:t>
            </a:r>
            <a:r>
              <a:rPr lang="en-US" sz="1200"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ˆ is (the closer it is to 0), the worse the </a:t>
            </a:r>
            <a:r>
              <a:rPr lang="en-US" sz="1200" kern="1200" dirty="0" err="1" smtClean="0">
                <a:solidFill>
                  <a:schemeClr val="tx1"/>
                </a:solidFill>
                <a:effectLst/>
                <a:latin typeface="+mn-lt"/>
                <a:ea typeface="+mn-ea"/>
                <a:cs typeface="+mn-cs"/>
              </a:rPr>
              <a:t>clas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sifier</a:t>
            </a:r>
            <a:r>
              <a:rPr lang="en-US" sz="1200" kern="1200" dirty="0" smtClean="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1229514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702473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999034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a:t>
            </a:r>
            <a:r>
              <a:rPr lang="en-US" sz="1200" kern="1200" dirty="0" smtClean="0">
                <a:solidFill>
                  <a:schemeClr val="tx1"/>
                </a:solidFill>
                <a:effectLst/>
                <a:latin typeface="+mn-lt"/>
                <a:ea typeface="+mn-ea"/>
                <a:cs typeface="+mn-cs"/>
              </a:rPr>
              <a:t>skiing in </a:t>
            </a:r>
            <a:r>
              <a:rPr lang="en-US" sz="1200" kern="1200" dirty="0">
                <a:solidFill>
                  <a:schemeClr val="tx1"/>
                </a:solidFill>
                <a:effectLst/>
                <a:latin typeface="+mn-lt"/>
                <a:ea typeface="+mn-ea"/>
                <a:cs typeface="+mn-cs"/>
              </a:rPr>
              <a:t>a canyon and trying to descend most quickly down to the river at the bottom, you might look around yourself 360 degrees, find the direction where the ground is sloping the steepest, and </a:t>
            </a:r>
            <a:r>
              <a:rPr lang="en-US" sz="1200" kern="1200" dirty="0" err="1" smtClean="0">
                <a:solidFill>
                  <a:schemeClr val="tx1"/>
                </a:solidFill>
                <a:effectLst/>
                <a:latin typeface="+mn-lt"/>
                <a:ea typeface="+mn-ea"/>
                <a:cs typeface="+mn-cs"/>
              </a:rPr>
              <a:t>godownhill</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496895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By contrast,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777029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109033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425700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smtClean="0"/>
          </a:p>
          <a:p>
            <a:endParaRPr lang="en-US" dirty="0" smtClean="0"/>
          </a:p>
          <a:p>
            <a:r>
              <a:rPr lang="en-US" sz="1200" kern="1200" dirty="0" smtClean="0">
                <a:solidFill>
                  <a:schemeClr val="tx1"/>
                </a:solidFill>
                <a:effectLst/>
                <a:latin typeface="+mn-lt"/>
                <a:ea typeface="+mn-ea"/>
                <a:cs typeface="+mn-cs"/>
              </a:rPr>
              <a:t>The magnitude of the amount to move in gradient descent is the value of the slope </a:t>
            </a:r>
            <a:r>
              <a:rPr lang="en-US" sz="1200" i="1" kern="1200" dirty="0" smtClean="0">
                <a:solidFill>
                  <a:schemeClr val="tx1"/>
                </a:solidFill>
                <a:effectLst/>
                <a:latin typeface="+mn-lt"/>
                <a:ea typeface="+mn-ea"/>
                <a:cs typeface="+mn-cs"/>
              </a:rPr>
              <a:t>d f </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weighted by a </a:t>
            </a:r>
            <a:r>
              <a:rPr lang="en-US" sz="1200" b="0" kern="1200" dirty="0" smtClean="0">
                <a:solidFill>
                  <a:schemeClr val="tx1"/>
                </a:solidFill>
                <a:effectLst/>
                <a:latin typeface="+mn-lt"/>
                <a:ea typeface="+mn-ea"/>
                <a:cs typeface="+mn-cs"/>
              </a:rPr>
              <a:t>learning rate </a:t>
            </a:r>
            <a:r>
              <a:rPr lang="en-US" sz="1200" kern="1200" dirty="0" err="1" smtClean="0">
                <a:solidFill>
                  <a:schemeClr val="tx1"/>
                </a:solidFill>
                <a:effectLst/>
                <a:latin typeface="+mn-lt"/>
                <a:ea typeface="+mn-ea"/>
                <a:cs typeface="+mn-cs"/>
              </a:rPr>
              <a:t>η</a:t>
            </a:r>
            <a:r>
              <a:rPr lang="en-US" sz="1200" kern="1200" dirty="0" smtClean="0">
                <a:solidFill>
                  <a:schemeClr val="tx1"/>
                </a:solidFill>
                <a:effectLst/>
                <a:latin typeface="+mn-lt"/>
                <a:ea typeface="+mn-ea"/>
                <a:cs typeface="+mn-cs"/>
              </a:rPr>
              <a:t> . A higher (faster) learning rate means that </a:t>
            </a:r>
            <a:endParaRPr lang="en-US" dirty="0" smtClean="0"/>
          </a:p>
          <a:p>
            <a:r>
              <a:rPr lang="en-US" sz="1200" i="1" kern="1200" dirty="0" err="1" smtClean="0">
                <a:solidFill>
                  <a:schemeClr val="tx1"/>
                </a:solidFill>
                <a:effectLst/>
                <a:latin typeface="+mn-lt"/>
                <a:ea typeface="+mn-ea"/>
                <a:cs typeface="+mn-cs"/>
              </a:rPr>
              <a:t>dw</a:t>
            </a:r>
            <a:r>
              <a:rPr lang="en-US" sz="1200" i="1" kern="1200" dirty="0" smtClean="0">
                <a:solidFill>
                  <a:schemeClr val="tx1"/>
                </a:solidFill>
                <a:effectLst/>
                <a:latin typeface="+mn-lt"/>
                <a:ea typeface="+mn-ea"/>
                <a:cs typeface="+mn-cs"/>
              </a:rPr>
              <a:t/>
            </a:r>
            <a:br>
              <a:rPr lang="en-US" sz="1200" i="1"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we should move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more on each step. The change we make in our parameter is the </a:t>
            </a:r>
            <a:endParaRPr lang="en-US" dirty="0" smtClean="0"/>
          </a:p>
          <a:p>
            <a:r>
              <a:rPr lang="en-US" sz="1200" kern="1200" dirty="0" smtClean="0">
                <a:solidFill>
                  <a:schemeClr val="tx1"/>
                </a:solidFill>
                <a:effectLst/>
                <a:latin typeface="+mn-lt"/>
                <a:ea typeface="+mn-ea"/>
                <a:cs typeface="+mn-cs"/>
              </a:rPr>
              <a:t>learning rate times the gradient (or the slope, in our single-variable example):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384213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511199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a:t>
            </a:r>
            <a:r>
              <a:rPr lang="en-US" sz="1200" kern="1200" dirty="0" smtClean="0">
                <a:solidFill>
                  <a:schemeClr val="tx1"/>
                </a:solidFill>
                <a:effectLst/>
                <a:latin typeface="+mn-lt"/>
                <a:ea typeface="+mn-ea"/>
                <a:cs typeface="+mn-cs"/>
              </a:rPr>
              <a:t>obvious.</a:t>
            </a:r>
          </a:p>
          <a:p>
            <a:endParaRPr lang="en-US" sz="120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rPr>
              <a:t>∇:</a:t>
            </a:r>
            <a:r>
              <a:rPr lang="en-US" sz="1200" b="1" i="0" u="none" strike="noStrike" kern="1200" baseline="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Del</a:t>
            </a:r>
            <a:r>
              <a:rPr lang="en-US" sz="1200" b="0" i="0" u="none" strike="noStrike" kern="1200" dirty="0" smtClean="0">
                <a:solidFill>
                  <a:schemeClr val="tx1"/>
                </a:solidFill>
                <a:effectLst/>
                <a:latin typeface="+mn-lt"/>
                <a:ea typeface="+mn-ea"/>
                <a:cs typeface="+mn-cs"/>
              </a:rPr>
              <a:t>, or </a:t>
            </a:r>
            <a:r>
              <a:rPr lang="en-US" sz="1200" b="1" i="0" u="none" strike="noStrike" kern="1200" dirty="0" err="1" smtClean="0">
                <a:solidFill>
                  <a:schemeClr val="tx1"/>
                </a:solidFill>
                <a:effectLst/>
                <a:latin typeface="+mn-lt"/>
                <a:ea typeface="+mn-ea"/>
                <a:cs typeface="+mn-cs"/>
              </a:rPr>
              <a:t>nabla</a:t>
            </a:r>
            <a:r>
              <a:rPr lang="en-US" sz="1200" b="0" i="0" u="none" strike="noStrike" kern="1200" dirty="0" smtClean="0">
                <a:solidFill>
                  <a:schemeClr val="tx1"/>
                </a:solidFill>
                <a:effectLst/>
                <a:latin typeface="+mn-lt"/>
                <a:ea typeface="+mn-ea"/>
                <a:cs typeface="+mn-cs"/>
              </a:rPr>
              <a:t>, is an </a:t>
            </a:r>
            <a:r>
              <a:rPr lang="en-US" sz="1200" b="0" i="0" u="none" strike="noStrike" kern="1200" dirty="0" smtClean="0">
                <a:solidFill>
                  <a:schemeClr val="tx1"/>
                </a:solidFill>
                <a:effectLst/>
                <a:latin typeface="+mn-lt"/>
                <a:ea typeface="+mn-ea"/>
                <a:cs typeface="+mn-cs"/>
                <a:hlinkClick r:id="rId3" tooltip="Operator (mathematics)"/>
              </a:rPr>
              <a:t>operator</a:t>
            </a:r>
            <a:r>
              <a:rPr lang="en-US" sz="1200" b="0" i="0" u="none" strike="noStrike" kern="1200" dirty="0" smtClean="0">
                <a:solidFill>
                  <a:schemeClr val="tx1"/>
                </a:solidFill>
                <a:effectLst/>
                <a:latin typeface="+mn-lt"/>
                <a:ea typeface="+mn-ea"/>
                <a:cs typeface="+mn-cs"/>
              </a:rPr>
              <a:t> used in mathematics, in particular in </a:t>
            </a:r>
            <a:r>
              <a:rPr lang="en-US" sz="1200" b="0" i="0" u="none" strike="noStrike" kern="1200" dirty="0" smtClean="0">
                <a:solidFill>
                  <a:schemeClr val="tx1"/>
                </a:solidFill>
                <a:effectLst/>
                <a:latin typeface="+mn-lt"/>
                <a:ea typeface="+mn-ea"/>
                <a:cs typeface="+mn-cs"/>
                <a:hlinkClick r:id="rId4" tooltip="Vector calculus"/>
              </a:rPr>
              <a:t>vector calculus</a:t>
            </a:r>
            <a:r>
              <a:rPr lang="en-US" sz="1200" b="0" i="0" u="none" strike="noStrike" kern="1200" dirty="0" smtClean="0">
                <a:solidFill>
                  <a:schemeClr val="tx1"/>
                </a:solidFill>
                <a:effectLst/>
                <a:latin typeface="+mn-lt"/>
                <a:ea typeface="+mn-ea"/>
                <a:cs typeface="+mn-cs"/>
              </a:rPr>
              <a:t>, as a </a:t>
            </a:r>
            <a:r>
              <a:rPr lang="en-US" sz="1200" b="0" i="0" u="none" strike="noStrike" kern="1200" dirty="0" smtClean="0">
                <a:solidFill>
                  <a:schemeClr val="tx1"/>
                </a:solidFill>
                <a:effectLst/>
                <a:latin typeface="+mn-lt"/>
                <a:ea typeface="+mn-ea"/>
                <a:cs typeface="+mn-cs"/>
                <a:hlinkClick r:id="rId5" tooltip="Vector (geometry)"/>
              </a:rPr>
              <a:t>vector</a:t>
            </a:r>
            <a:r>
              <a:rPr lang="en-US" sz="1200" b="0" i="0" u="none" strike="noStrike"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tooltip="Differential operator"/>
              </a:rPr>
              <a:t>differential operator</a:t>
            </a:r>
            <a:r>
              <a:rPr lang="en-US" sz="1200" b="0" i="0" u="none" strike="noStrike" kern="1200" dirty="0" smtClean="0">
                <a:solidFill>
                  <a:schemeClr val="tx1"/>
                </a:solidFill>
                <a:effectLst/>
                <a:latin typeface="+mn-lt"/>
                <a:ea typeface="+mn-ea"/>
                <a:cs typeface="+mn-cs"/>
              </a:rPr>
              <a:t>, usually represented by the </a:t>
            </a:r>
            <a:r>
              <a:rPr lang="en-US" sz="1200" b="0" i="0" u="none" strike="noStrike" kern="1200" dirty="0" smtClean="0">
                <a:solidFill>
                  <a:schemeClr val="tx1"/>
                </a:solidFill>
                <a:effectLst/>
                <a:latin typeface="+mn-lt"/>
                <a:ea typeface="+mn-ea"/>
                <a:cs typeface="+mn-cs"/>
                <a:hlinkClick r:id="rId7" tooltip="Nabla symbol"/>
              </a:rPr>
              <a:t>nabla symbol</a:t>
            </a:r>
            <a:r>
              <a:rPr lang="en-US" sz="1200" b="0" i="0" u="none" strike="noStrike" kern="120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92568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in Eq. 5.17 that the gradient with respect to a single weight </a:t>
            </a:r>
            <a:r>
              <a:rPr lang="en-US" sz="1200" i="1" kern="1200" dirty="0" smtClean="0">
                <a:solidFill>
                  <a:schemeClr val="tx1"/>
                </a:solidFill>
                <a:effectLst/>
                <a:latin typeface="+mn-lt"/>
                <a:ea typeface="+mn-ea"/>
                <a:cs typeface="+mn-cs"/>
              </a:rPr>
              <a:t>w j </a:t>
            </a:r>
            <a:r>
              <a:rPr lang="en-US" sz="1200" kern="1200" dirty="0" smtClean="0">
                <a:solidFill>
                  <a:schemeClr val="tx1"/>
                </a:solidFill>
                <a:effectLst/>
                <a:latin typeface="+mn-lt"/>
                <a:ea typeface="+mn-ea"/>
                <a:cs typeface="+mn-cs"/>
              </a:rPr>
              <a:t>represents a very intuitive value: the difference between the true </a:t>
            </a:r>
            <a:r>
              <a:rPr lang="en-US" sz="1200" i="1" kern="1200" dirty="0" smtClean="0">
                <a:solidFill>
                  <a:schemeClr val="tx1"/>
                </a:solidFill>
                <a:effectLst/>
                <a:latin typeface="+mn-lt"/>
                <a:ea typeface="+mn-ea"/>
                <a:cs typeface="+mn-cs"/>
              </a:rPr>
              <a:t>y </a:t>
            </a:r>
            <a:r>
              <a:rPr lang="en-US" sz="1200" kern="1200" dirty="0" smtClean="0">
                <a:solidFill>
                  <a:schemeClr val="tx1"/>
                </a:solidFill>
                <a:effectLst/>
                <a:latin typeface="+mn-lt"/>
                <a:ea typeface="+mn-ea"/>
                <a:cs typeface="+mn-cs"/>
              </a:rPr>
              <a:t>and our estimated </a:t>
            </a:r>
            <a:r>
              <a:rPr lang="en-US" sz="1200"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ˆ =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x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 for that observation, multiplied by the corresponding input value </a:t>
            </a:r>
            <a:r>
              <a:rPr lang="en-US" sz="1200" i="1" kern="1200" dirty="0" smtClean="0">
                <a:solidFill>
                  <a:schemeClr val="tx1"/>
                </a:solidFill>
                <a:effectLst/>
                <a:latin typeface="+mn-lt"/>
                <a:ea typeface="+mn-ea"/>
                <a:cs typeface="+mn-cs"/>
              </a:rPr>
              <a:t>x j </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188925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36732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each training example,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stochastic because it chooses a single </a:t>
            </a:r>
            <a:r>
              <a:rPr lang="en-US" sz="1200" kern="1200" dirty="0" smtClean="0">
                <a:solidFill>
                  <a:schemeClr val="tx1"/>
                </a:solidFill>
                <a:effectLst/>
                <a:latin typeface="+mn-lt"/>
                <a:ea typeface="+mn-ea"/>
                <a:cs typeface="+mn-cs"/>
              </a:rPr>
              <a:t>random </a:t>
            </a:r>
            <a:r>
              <a:rPr lang="en-US" sz="1200" kern="1200" dirty="0">
                <a:solidFill>
                  <a:schemeClr val="tx1"/>
                </a:solidFill>
                <a:effectLst/>
                <a:latin typeface="+mn-lt"/>
                <a:ea typeface="+mn-ea"/>
                <a:cs typeface="+mn-cs"/>
              </a:rPr>
              <a:t>example 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773013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smtClean="0">
                <a:solidFill>
                  <a:schemeClr val="tx1"/>
                </a:solidFill>
                <a:effectLst/>
                <a:latin typeface="+mn-lt"/>
                <a:ea typeface="+mn-ea"/>
                <a:cs typeface="+mn-cs"/>
              </a:rPr>
              <a:t>todo</a:t>
            </a:r>
            <a:r>
              <a:rPr lang="hr-HR" sz="1200" b="0" kern="1200" dirty="0" smtClean="0">
                <a:solidFill>
                  <a:schemeClr val="tx1"/>
                </a:solidFill>
                <a:effectLst/>
                <a:latin typeface="+mn-lt"/>
                <a:ea typeface="+mn-ea"/>
                <a:cs typeface="+mn-cs"/>
              </a:rPr>
              <a:t> – </a:t>
            </a:r>
            <a:r>
              <a:rPr lang="hr-HR" sz="1200" b="0" kern="1200" dirty="0" err="1" smtClean="0">
                <a:solidFill>
                  <a:schemeClr val="tx1"/>
                </a:solidFill>
                <a:effectLst/>
                <a:latin typeface="+mn-lt"/>
                <a:ea typeface="+mn-ea"/>
                <a:cs typeface="+mn-cs"/>
              </a:rPr>
              <a:t>add</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the</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worked</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example</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from</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textbook</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sectino</a:t>
            </a:r>
            <a:r>
              <a:rPr lang="hr-HR" sz="1200" b="0" kern="1200" dirty="0" smtClean="0">
                <a:solidFill>
                  <a:schemeClr val="tx1"/>
                </a:solidFill>
                <a:effectLst/>
                <a:latin typeface="+mn-lt"/>
                <a:ea typeface="+mn-ea"/>
                <a:cs typeface="+mn-cs"/>
              </a:rPr>
              <a:t> 5.4.3 </a:t>
            </a:r>
            <a:endParaRPr lang="hr-HR"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616513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smtClean="0">
                <a:solidFill>
                  <a:schemeClr val="tx1"/>
                </a:solidFill>
                <a:effectLst/>
                <a:latin typeface="+mn-lt"/>
                <a:ea typeface="+mn-ea"/>
                <a:cs typeface="+mn-cs"/>
              </a:rPr>
              <a:t>todo</a:t>
            </a:r>
            <a:r>
              <a:rPr lang="hr-HR" sz="1200" b="0" kern="1200" dirty="0" smtClean="0">
                <a:solidFill>
                  <a:schemeClr val="tx1"/>
                </a:solidFill>
                <a:effectLst/>
                <a:latin typeface="+mn-lt"/>
                <a:ea typeface="+mn-ea"/>
                <a:cs typeface="+mn-cs"/>
              </a:rPr>
              <a:t> – </a:t>
            </a:r>
            <a:r>
              <a:rPr lang="hr-HR" sz="1200" b="0" kern="1200" dirty="0" err="1" smtClean="0">
                <a:solidFill>
                  <a:schemeClr val="tx1"/>
                </a:solidFill>
                <a:effectLst/>
                <a:latin typeface="+mn-lt"/>
                <a:ea typeface="+mn-ea"/>
                <a:cs typeface="+mn-cs"/>
              </a:rPr>
              <a:t>add</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the</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worked</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example</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from</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textbook</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sectino</a:t>
            </a:r>
            <a:r>
              <a:rPr lang="hr-HR" sz="1200" b="0" kern="1200" dirty="0" smtClean="0">
                <a:solidFill>
                  <a:schemeClr val="tx1"/>
                </a:solidFill>
                <a:effectLst/>
                <a:latin typeface="+mn-lt"/>
                <a:ea typeface="+mn-ea"/>
                <a:cs typeface="+mn-cs"/>
              </a:rPr>
              <a:t> 5.4.3 </a:t>
            </a:r>
            <a:endParaRPr lang="hr-HR"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9216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Note that this observation </a:t>
            </a:r>
            <a:r>
              <a:rPr lang="en-US" i="1" dirty="0" smtClean="0"/>
              <a:t>x </a:t>
            </a:r>
            <a:r>
              <a:rPr lang="en-US" dirty="0" smtClean="0"/>
              <a:t>happened to be a positive example. We would expect that after seeing more negative examples with high counts of negative words, that the weight </a:t>
            </a:r>
            <a:r>
              <a:rPr lang="en-US" i="1" dirty="0" smtClean="0"/>
              <a:t>w</a:t>
            </a:r>
            <a:r>
              <a:rPr lang="en-US" dirty="0" smtClean="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93742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2101554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465791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dirty="0" smtClean="0"/>
          </a:p>
          <a:p>
            <a:r>
              <a:rPr lang="en-US" sz="1200" kern="1200" dirty="0" smtClean="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775570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50</a:t>
            </a:fld>
            <a:endParaRPr lang="en-US"/>
          </a:p>
        </p:txBody>
      </p:sp>
    </p:spTree>
    <p:extLst>
      <p:ext uri="{BB962C8B-B14F-4D97-AF65-F5344CB8AC3E}">
        <p14:creationId xmlns:p14="http://schemas.microsoft.com/office/powerpoint/2010/main" val="93955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1: You adore cheese so much you’re happy to go without your loyal companion, even if it’s hard to get to, but you hate bad weather</a:t>
            </a:r>
          </a:p>
          <a:p>
            <a:r>
              <a:rPr lang="en-US" sz="1200" b="0" i="0" u="none" strike="noStrike" kern="1200" dirty="0" smtClean="0">
                <a:solidFill>
                  <a:schemeClr val="tx1"/>
                </a:solidFill>
                <a:effectLst/>
                <a:latin typeface="Arial" charset="0"/>
                <a:ea typeface="+mn-ea"/>
                <a:cs typeface="+mn-cs"/>
              </a:rPr>
              <a:t>Example</a:t>
            </a:r>
            <a:r>
              <a:rPr lang="en-US" sz="1200" b="0" i="0" u="none" strike="noStrike" kern="1200" baseline="0" dirty="0" smtClean="0">
                <a:solidFill>
                  <a:schemeClr val="tx1"/>
                </a:solidFill>
                <a:effectLst/>
                <a:latin typeface="Arial" charset="0"/>
                <a:ea typeface="+mn-ea"/>
                <a:cs typeface="+mn-cs"/>
              </a:rPr>
              <a:t> 2: Lower the threshold to 3. </a:t>
            </a:r>
            <a:r>
              <a:rPr lang="en-US" sz="1200" b="0" i="0" u="none" strike="noStrike" kern="1200" dirty="0" smtClean="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dirty="0" smtClean="0">
                <a:solidFill>
                  <a:schemeClr val="tx1"/>
                </a:solidFill>
                <a:effectLst/>
                <a:latin typeface="Arial" charset="0"/>
                <a:ea typeface="+mn-ea"/>
                <a:cs typeface="+mn-cs"/>
              </a:rPr>
              <a:t>or</a:t>
            </a:r>
            <a:r>
              <a:rPr lang="en-US" sz="1200" b="0" i="0" u="none" strike="noStrike" kern="1200" dirty="0" smtClean="0">
                <a:solidFill>
                  <a:schemeClr val="tx1"/>
                </a:solidFill>
                <a:effectLst/>
                <a:latin typeface="Arial" charset="0"/>
                <a:ea typeface="+mn-ea"/>
                <a:cs typeface="+mn-cs"/>
              </a:rPr>
              <a:t> when both the festival was near public transit </a:t>
            </a:r>
            <a:r>
              <a:rPr lang="en-US" sz="1200" b="0" i="1" u="none" strike="noStrike" kern="1200" dirty="0" smtClean="0">
                <a:solidFill>
                  <a:schemeClr val="tx1"/>
                </a:solidFill>
                <a:effectLst/>
                <a:latin typeface="Arial" charset="0"/>
                <a:ea typeface="+mn-ea"/>
                <a:cs typeface="+mn-cs"/>
              </a:rPr>
              <a:t>and</a:t>
            </a:r>
            <a:r>
              <a:rPr lang="en-US" sz="1200" b="0" i="0" u="none" strike="noStrike" kern="1200" dirty="0" smtClean="0">
                <a:solidFill>
                  <a:schemeClr val="tx1"/>
                </a:solidFill>
                <a:effectLst/>
                <a:latin typeface="Arial" charset="0"/>
                <a:ea typeface="+mn-ea"/>
                <a:cs typeface="+mn-cs"/>
              </a:rPr>
              <a:t> your boyfriend or girlfriend was willing to join you.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51</a:t>
            </a:fld>
            <a:endParaRPr lang="en-US"/>
          </a:p>
        </p:txBody>
      </p:sp>
    </p:spTree>
    <p:extLst>
      <p:ext uri="{BB962C8B-B14F-4D97-AF65-F5344CB8AC3E}">
        <p14:creationId xmlns:p14="http://schemas.microsoft.com/office/powerpoint/2010/main" val="1249476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In this network, the first column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 what we'll call the first </a:t>
            </a:r>
            <a:r>
              <a:rPr lang="en-US" sz="1200" b="0" i="1" u="none" strike="noStrike" kern="1200" dirty="0" smtClean="0">
                <a:solidFill>
                  <a:schemeClr val="tx1"/>
                </a:solidFill>
                <a:effectLst/>
                <a:latin typeface="Arial" charset="0"/>
                <a:ea typeface="+mn-ea"/>
                <a:cs typeface="+mn-cs"/>
              </a:rPr>
              <a:t>layer</a:t>
            </a:r>
            <a:r>
              <a:rPr lang="en-US" sz="1200" b="0" i="0" u="none" strike="noStrike" kern="1200" dirty="0" smtClean="0">
                <a:solidFill>
                  <a:schemeClr val="tx1"/>
                </a:solidFill>
                <a:effectLst/>
                <a:latin typeface="Arial" charset="0"/>
                <a:ea typeface="+mn-ea"/>
                <a:cs typeface="+mn-cs"/>
              </a:rPr>
              <a:t>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 is making three very simple decisions, by weighing the input evidence. What about the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in the second layer? Each of those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engage in sophisticated decision making.</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52</a:t>
            </a:fld>
            <a:endParaRPr lang="en-US"/>
          </a:p>
        </p:txBody>
      </p:sp>
    </p:spTree>
    <p:extLst>
      <p:ext uri="{BB962C8B-B14F-4D97-AF65-F5344CB8AC3E}">
        <p14:creationId xmlns:p14="http://schemas.microsoft.com/office/powerpoint/2010/main" val="1709896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dirty="0" smtClean="0">
                <a:solidFill>
                  <a:schemeClr val="tx1"/>
                </a:solidFill>
                <a:effectLst/>
                <a:latin typeface="Arial" charset="0"/>
                <a:ea typeface="+mn-ea"/>
                <a:cs typeface="+mn-cs"/>
              </a:rPr>
              <a:t>fire</a:t>
            </a:r>
            <a:r>
              <a:rPr lang="en-US" sz="1200" b="0" i="0" u="none" strike="noStrike" kern="1200" dirty="0" smtClean="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53</a:t>
            </a:fld>
            <a:endParaRPr lang="en-US"/>
          </a:p>
        </p:txBody>
      </p:sp>
    </p:spTree>
    <p:extLst>
      <p:ext uri="{BB962C8B-B14F-4D97-AF65-F5344CB8AC3E}">
        <p14:creationId xmlns:p14="http://schemas.microsoft.com/office/powerpoint/2010/main" val="1446257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So far, we have thought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as a method for weighing evidence to make decisions. Another way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used is to compute the elementary logical functions we usually think of as underlying computation, functions such as </a:t>
            </a:r>
            <a:r>
              <a:rPr lang="en-US" dirty="0" smtClean="0"/>
              <a:t>AND</a:t>
            </a:r>
            <a:r>
              <a:rPr lang="en-US" sz="1200" b="0" i="0" u="none" strike="noStrike" kern="1200" dirty="0" smtClean="0">
                <a:solidFill>
                  <a:schemeClr val="tx1"/>
                </a:solidFill>
                <a:effectLst/>
                <a:latin typeface="Arial" charset="0"/>
                <a:ea typeface="+mn-ea"/>
                <a:cs typeface="+mn-cs"/>
              </a:rPr>
              <a:t>, </a:t>
            </a:r>
            <a:r>
              <a:rPr lang="en-US" dirty="0" smtClean="0"/>
              <a:t>OR</a:t>
            </a:r>
            <a:r>
              <a:rPr lang="en-US" sz="1200" b="0" i="0" u="none" strike="noStrike" kern="1200" dirty="0" smtClean="0">
                <a:solidFill>
                  <a:schemeClr val="tx1"/>
                </a:solidFill>
                <a:effectLst/>
                <a:latin typeface="Arial" charset="0"/>
                <a:ea typeface="+mn-ea"/>
                <a:cs typeface="+mn-cs"/>
              </a:rPr>
              <a:t>, and </a:t>
            </a:r>
            <a:r>
              <a:rPr lang="en-US" dirty="0" smtClean="0"/>
              <a:t>NAND</a:t>
            </a:r>
            <a:r>
              <a:rPr lang="en-US" sz="1200" b="0" i="0" u="none" strike="noStrike" kern="1200" dirty="0" smtClean="0">
                <a:solidFill>
                  <a:schemeClr val="tx1"/>
                </a:solidFill>
                <a:effectLst/>
                <a:latin typeface="Arial" charset="0"/>
                <a:ea typeface="+mn-ea"/>
                <a:cs typeface="+mn-cs"/>
              </a:rPr>
              <a:t>. For example, suppose we have a perceptron with two inputs, each with weight−2, and an overall bias of 3.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What logical operator does</a:t>
            </a:r>
            <a:r>
              <a:rPr lang="en-US" sz="1200" b="0" i="0" u="none" strike="noStrike" kern="1200" baseline="0" dirty="0" smtClean="0">
                <a:solidFill>
                  <a:schemeClr val="tx1"/>
                </a:solidFill>
                <a:effectLst/>
                <a:latin typeface="Arial" charset="0"/>
                <a:ea typeface="+mn-ea"/>
                <a:cs typeface="+mn-cs"/>
              </a:rPr>
              <a:t> this represent?  This is a NAND gate!</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54</a:t>
            </a:fld>
            <a:endParaRPr lang="en-US"/>
          </a:p>
        </p:txBody>
      </p:sp>
    </p:spTree>
    <p:extLst>
      <p:ext uri="{BB962C8B-B14F-4D97-AF65-F5344CB8AC3E}">
        <p14:creationId xmlns:p14="http://schemas.microsoft.com/office/powerpoint/2010/main" val="963764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we can use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a:t>
            </a:r>
            <a:r>
              <a:rPr lang="en-US" sz="1200" b="0" i="1" u="none" strike="noStrike" kern="1200" dirty="0" smtClean="0">
                <a:solidFill>
                  <a:schemeClr val="tx1"/>
                </a:solidFill>
                <a:effectLst/>
                <a:latin typeface="Arial" charset="0"/>
                <a:ea typeface="+mn-ea"/>
                <a:cs typeface="+mn-cs"/>
              </a:rPr>
              <a:t>any</a:t>
            </a:r>
            <a:r>
              <a:rPr lang="en-US" sz="1200" b="0" i="0" u="none" strike="noStrike" kern="1200" dirty="0" smtClean="0">
                <a:solidFill>
                  <a:schemeClr val="tx1"/>
                </a:solidFill>
                <a:effectLst/>
                <a:latin typeface="Arial" charset="0"/>
                <a:ea typeface="+mn-ea"/>
                <a:cs typeface="+mn-cs"/>
              </a:rPr>
              <a:t> logical function at all. The reason is that the </a:t>
            </a:r>
            <a:r>
              <a:rPr lang="en-US" dirty="0" smtClean="0"/>
              <a:t>NAND</a:t>
            </a:r>
            <a:r>
              <a:rPr lang="en-US" sz="1200" b="0" i="0" u="none" strike="noStrike" kern="1200" dirty="0" smtClean="0">
                <a:solidFill>
                  <a:schemeClr val="tx1"/>
                </a:solidFill>
                <a:effectLst/>
                <a:latin typeface="Arial" charset="0"/>
                <a:ea typeface="+mn-ea"/>
                <a:cs typeface="+mn-cs"/>
              </a:rPr>
              <a:t> gate is universal for computation, that is, we can build any computation up out of </a:t>
            </a:r>
            <a:r>
              <a:rPr lang="en-US" dirty="0" smtClean="0"/>
              <a:t>NAND</a:t>
            </a:r>
            <a:r>
              <a:rPr lang="en-US" sz="1200" b="0" i="0" u="none" strike="noStrike" kern="1200" dirty="0" smtClean="0">
                <a:solidFill>
                  <a:schemeClr val="tx1"/>
                </a:solidFill>
                <a:effectLst/>
                <a:latin typeface="Arial" charset="0"/>
                <a:ea typeface="+mn-ea"/>
                <a:cs typeface="+mn-cs"/>
              </a:rPr>
              <a:t> gates.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NAND example shows that we can use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simple logical functions. In fact, we can use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a:t>
            </a:r>
            <a:r>
              <a:rPr lang="en-US" sz="1200" b="0" i="1" u="none" strike="noStrike" kern="1200" dirty="0" smtClean="0">
                <a:solidFill>
                  <a:schemeClr val="tx1"/>
                </a:solidFill>
                <a:effectLst/>
                <a:latin typeface="Arial" charset="0"/>
                <a:ea typeface="+mn-ea"/>
                <a:cs typeface="+mn-cs"/>
              </a:rPr>
              <a:t>any</a:t>
            </a:r>
            <a:r>
              <a:rPr lang="en-US" sz="1200" b="0" i="0" u="none" strike="noStrike" kern="1200" dirty="0" smtClean="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55</a:t>
            </a:fld>
            <a:endParaRPr lang="en-US"/>
          </a:p>
        </p:txBody>
      </p:sp>
    </p:spTree>
    <p:extLst>
      <p:ext uri="{BB962C8B-B14F-4D97-AF65-F5344CB8AC3E}">
        <p14:creationId xmlns:p14="http://schemas.microsoft.com/office/powerpoint/2010/main" val="2098121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 adder example demonstrates how a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used to simulate a circuit containing many NAND gates. And because NAND gates are universal for computation, it follows that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are also universal for computation.</a:t>
            </a:r>
          </a:p>
          <a:p>
            <a:r>
              <a:rPr lang="en-US" sz="1200" b="0" i="0" u="none" strike="noStrike" kern="1200" dirty="0" smtClean="0">
                <a:solidFill>
                  <a:schemeClr val="tx1"/>
                </a:solidFill>
                <a:effectLst/>
                <a:latin typeface="Arial" charset="0"/>
                <a:ea typeface="+mn-ea"/>
                <a:cs typeface="+mn-cs"/>
              </a:rPr>
              <a:t>The computational universality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is simultaneously reassuring and disappointing. It's reassuring because it tells us that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as powerful as any other computing device. But it's also disappointing, because it makes it seem as though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are merely a new type of NAND gate. That's hardly big news!</a:t>
            </a:r>
          </a:p>
          <a:p>
            <a:r>
              <a:rPr lang="en-US" sz="1200" b="0" i="0" u="none" strike="noStrike" kern="1200" dirty="0" smtClean="0">
                <a:solidFill>
                  <a:schemeClr val="tx1"/>
                </a:solidFill>
                <a:effectLst/>
                <a:latin typeface="Arial" charset="0"/>
                <a:ea typeface="+mn-ea"/>
                <a:cs typeface="+mn-cs"/>
              </a:rPr>
              <a:t>However, the situation is better than this view suggests. It turns out that we can devise </a:t>
            </a:r>
            <a:r>
              <a:rPr lang="en-US" sz="1200" b="0" i="1" u="none" strike="noStrike" kern="1200" dirty="0" smtClean="0">
                <a:solidFill>
                  <a:schemeClr val="tx1"/>
                </a:solidFill>
                <a:effectLst/>
                <a:latin typeface="Arial" charset="0"/>
                <a:ea typeface="+mn-ea"/>
                <a:cs typeface="+mn-cs"/>
              </a:rPr>
              <a:t>learning algorithms</a:t>
            </a:r>
            <a:r>
              <a:rPr lang="en-US" sz="1200" b="0" i="0" u="none" strike="noStrike" kern="1200" dirty="0" smtClean="0">
                <a:solidFill>
                  <a:schemeClr val="tx1"/>
                </a:solidFill>
                <a:effectLst/>
                <a:latin typeface="Arial" charset="0"/>
                <a:ea typeface="+mn-ea"/>
                <a:cs typeface="+mn-cs"/>
              </a:rPr>
              <a:t> which can automatically tune the weights and biases of a network of artificial neurons. This tuning happens in response to external stimuli, without direct intervention by a programmer. These learning algorithms enable us to use artificial neurons in a way which is radically different to conventional logic gates. Instead of explicitly laying out a circuit of NAND and other gates, our neural networks can simply learn to solve problems, sometimes problems where it would be extremely difficult to directly design a conventional circuit.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56</a:t>
            </a:fld>
            <a:endParaRPr lang="en-US"/>
          </a:p>
        </p:txBody>
      </p:sp>
    </p:spTree>
    <p:extLst>
      <p:ext uri="{BB962C8B-B14F-4D97-AF65-F5344CB8AC3E}">
        <p14:creationId xmlns:p14="http://schemas.microsoft.com/office/powerpoint/2010/main" val="288374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Learning algorithms sound terrific. But how can we devise such algorithms for a neural network? Suppose we have a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that we'd like to use to learn to solve some problem. For example, the inputs to the network might be the raw pixel data from a scanned, handwritten image of a digit. And we'd like the network to learn weights and biases so that the output from the network correctly classifies the digit. To see how learning might work, suppose we make a small change in some weight (or bias) in the network. What we'd like is for this small change in weight to cause only a small corresponding change in the output from the network. As we'll see in a moment, this property will make learning possible. Schematically, here's what we want (obviously this network is too simple to do handwriting recognition!):</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57</a:t>
            </a:fld>
            <a:endParaRPr lang="en-US"/>
          </a:p>
        </p:txBody>
      </p:sp>
    </p:spTree>
    <p:extLst>
      <p:ext uri="{BB962C8B-B14F-4D97-AF65-F5344CB8AC3E}">
        <p14:creationId xmlns:p14="http://schemas.microsoft.com/office/powerpoint/2010/main" val="1155247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58</a:t>
            </a:fld>
            <a:endParaRPr lang="en-US"/>
          </a:p>
        </p:txBody>
      </p:sp>
    </p:spTree>
    <p:extLst>
      <p:ext uri="{BB962C8B-B14F-4D97-AF65-F5344CB8AC3E}">
        <p14:creationId xmlns:p14="http://schemas.microsoft.com/office/powerpoint/2010/main" val="798308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To understand the similarity to the perceptron model, suppose </a:t>
            </a:r>
            <a:r>
              <a:rPr lang="en-US" sz="1200" b="0" i="0" u="none" strike="noStrike" kern="1200" dirty="0" err="1" smtClean="0">
                <a:solidFill>
                  <a:schemeClr val="tx1"/>
                </a:solidFill>
                <a:effectLst/>
                <a:latin typeface="Arial" charset="0"/>
                <a:ea typeface="+mn-ea"/>
                <a:cs typeface="+mn-cs"/>
              </a:rPr>
              <a:t>z≡w⋅x+bz≡w⋅x+b</a:t>
            </a:r>
            <a:r>
              <a:rPr lang="en-US" sz="1200" b="0" i="0" u="none" strike="noStrike" kern="1200" dirty="0" smtClean="0">
                <a:solidFill>
                  <a:schemeClr val="tx1"/>
                </a:solidFill>
                <a:effectLst/>
                <a:latin typeface="Arial" charset="0"/>
                <a:ea typeface="+mn-ea"/>
                <a:cs typeface="+mn-cs"/>
              </a:rPr>
              <a:t> is a large positive number. Then e^−z≈00 and so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(z)≈1. In other words, when z=</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large and positive, the output from the sigmoid neuron is approximately 1, just as it would have been for a perceptron. Suppose on the other hand that z=</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very negative. Then e^−z→∞, and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(z)≈00. So when z=</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very negative, the behavior of a sigmoid neuron also closely approximates a perceptron. It's only when </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of modest size that there's much deviation from the perceptron model.</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60</a:t>
            </a:fld>
            <a:endParaRPr lang="en-US"/>
          </a:p>
        </p:txBody>
      </p:sp>
    </p:spTree>
    <p:extLst>
      <p:ext uri="{BB962C8B-B14F-4D97-AF65-F5344CB8AC3E}">
        <p14:creationId xmlns:p14="http://schemas.microsoft.com/office/powerpoint/2010/main" val="1452736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where the sum is over all the weights,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a:t>
            </a:r>
            <a:r>
              <a:rPr lang="en-US" sz="1200" b="0" i="0" u="none" strike="noStrike" kern="1200" baseline="0" dirty="0" smtClean="0">
                <a:solidFill>
                  <a:schemeClr val="tx1"/>
                </a:solidFill>
                <a:effectLst/>
                <a:latin typeface="Arial" charset="0"/>
                <a:ea typeface="+mn-ea"/>
                <a:cs typeface="+mn-cs"/>
              </a:rPr>
              <a:t> bias b </a:t>
            </a:r>
            <a:r>
              <a:rPr lang="en-US" sz="1200" b="0" i="0" u="none" strike="noStrike" kern="1200" dirty="0" smtClean="0">
                <a:solidFill>
                  <a:schemeClr val="tx1"/>
                </a:solidFill>
                <a:effectLst/>
                <a:latin typeface="Arial" charset="0"/>
                <a:ea typeface="+mn-ea"/>
                <a:cs typeface="+mn-cs"/>
              </a:rPr>
              <a:t>and ∂output/∂</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is the partial derivative of the output with respect to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 ∂output/∂b denote </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partial derivative of the output with respect  b.</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dirty="0" err="1" smtClean="0">
                <a:solidFill>
                  <a:schemeClr val="tx1"/>
                </a:solidFill>
                <a:effectLst/>
                <a:latin typeface="Arial" charset="0"/>
                <a:ea typeface="+mn-ea"/>
                <a:cs typeface="+mn-cs"/>
              </a:rPr>
              <a:t>behaviour</a:t>
            </a:r>
            <a:r>
              <a:rPr lang="en-US" sz="1200" b="0" i="0" u="none" strike="noStrike" kern="1200" dirty="0" smtClean="0">
                <a:solidFill>
                  <a:schemeClr val="tx1"/>
                </a:solidFill>
                <a:effectLst/>
                <a:latin typeface="Arial" charset="0"/>
                <a:ea typeface="+mn-ea"/>
                <a:cs typeface="+mn-cs"/>
              </a:rPr>
              <a:t> as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they make it much easier to figure out how changing the weights and biases will change the output.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61</a:t>
            </a:fld>
            <a:endParaRPr lang="en-US"/>
          </a:p>
        </p:txBody>
      </p:sp>
    </p:spTree>
    <p:extLst>
      <p:ext uri="{BB962C8B-B14F-4D97-AF65-F5344CB8AC3E}">
        <p14:creationId xmlns:p14="http://schemas.microsoft.com/office/powerpoint/2010/main" val="1158507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upload.wikimedia.org</a:t>
            </a:r>
            <a:r>
              <a:rPr lang="en-US" dirty="0" smtClean="0"/>
              <a:t>/</a:t>
            </a:r>
            <a:r>
              <a:rPr lang="en-US" dirty="0" err="1" smtClean="0"/>
              <a:t>wikipedia</a:t>
            </a:r>
            <a:r>
              <a:rPr lang="en-US" dirty="0" smtClean="0"/>
              <a:t>/commons/8/84/Ski_</a:t>
            </a:r>
            <a:r>
              <a:rPr lang="en-US" dirty="0" err="1" smtClean="0"/>
              <a:t>Famille</a:t>
            </a:r>
            <a:r>
              <a:rPr lang="en-US" dirty="0" smtClean="0"/>
              <a:t>_-_</a:t>
            </a:r>
            <a:r>
              <a:rPr lang="en-US" dirty="0" err="1" smtClean="0"/>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62</a:t>
            </a:fld>
            <a:endParaRPr lang="en-US"/>
          </a:p>
        </p:txBody>
      </p:sp>
    </p:spTree>
    <p:extLst>
      <p:ext uri="{BB962C8B-B14F-4D97-AF65-F5344CB8AC3E}">
        <p14:creationId xmlns:p14="http://schemas.microsoft.com/office/powerpoint/2010/main" val="1045060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726291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62013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smtClean="0"/>
          </a:p>
          <a:p>
            <a:r>
              <a:rPr lang="en-US" dirty="0" smtClean="0"/>
              <a:t>https://</a:t>
            </a:r>
            <a:r>
              <a:rPr lang="en-US" dirty="0" err="1" smtClean="0"/>
              <a:t>towardsdatascience.com</a:t>
            </a:r>
            <a:r>
              <a:rPr lang="en-US" dirty="0" smtClean="0"/>
              <a:t>/why-not-mse-as-a-loss-function-for-logistic-regression-589816b5e03c</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611806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823028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11/19/19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11/19/19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11/19/19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11/19/19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11/19/19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11/19/19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11/19/19</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11/19/19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customXml" Target="../ink/ink1.xml"/><Relationship Id="rId5"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customXml" Target="../ink/ink2.xml"/><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emf"/></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customXml" Target="../ink/ink3.xml"/><Relationship Id="rId6" Type="http://schemas.openxmlformats.org/officeDocument/2006/relationships/image" Target="../media/image26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customXml" Target="../ink/ink4.xml"/><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38.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customXml" Target="../ink/ink5.xml"/><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5.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tiff"/><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wmf"/><Relationship Id="rId3" Type="http://schemas.openxmlformats.org/officeDocument/2006/relationships/image" Target="../media/image35.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5.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 Id="rId3" Type="http://schemas.openxmlformats.org/officeDocument/2006/relationships/image" Target="../media/image3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f"/></Relationships>
</file>

<file path=ppt/slides/_rels/slide50.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5" Type="http://schemas.openxmlformats.org/officeDocument/2006/relationships/image" Target="../media/image40.tiff"/><Relationship Id="rId6"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1.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5" Type="http://schemas.openxmlformats.org/officeDocument/2006/relationships/image" Target="../media/image40.tiff"/><Relationship Id="rId6"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1.tiff"/></Relationships>
</file>

<file path=ppt/slides/_rels/slide53.xml.rels><?xml version="1.0" encoding="UTF-8" standalone="yes"?>
<Relationships xmlns="http://schemas.openxmlformats.org/package/2006/relationships"><Relationship Id="rId3" Type="http://schemas.openxmlformats.org/officeDocument/2006/relationships/image" Target="../media/image42.tiff"/><Relationship Id="rId4" Type="http://schemas.openxmlformats.org/officeDocument/2006/relationships/image" Target="../media/image36.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4.tiff"/></Relationships>
</file>

<file path=ppt/slides/_rels/slide55.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7.xml.rels><?xml version="1.0" encoding="UTF-8" standalone="yes"?>
<Relationships xmlns="http://schemas.openxmlformats.org/package/2006/relationships"><Relationship Id="rId11" Type="http://schemas.openxmlformats.org/officeDocument/2006/relationships/image" Target="../media/image54.png"/><Relationship Id="rId12" Type="http://schemas.openxmlformats.org/officeDocument/2006/relationships/image" Target="../media/image55.tiff"/><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38.xml"/><Relationship Id="rId4" Type="http://schemas.openxmlformats.org/officeDocument/2006/relationships/image" Target="../media/image47.png"/><Relationship Id="rId5" Type="http://schemas.openxmlformats.org/officeDocument/2006/relationships/image" Target="../media/image48.wmf"/><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42.tif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42.tiff"/><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57.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Logistic Regression</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dirty="0" smtClean="0"/>
              <a:t>Chapter </a:t>
            </a:r>
            <a:r>
              <a:rPr lang="en-US" dirty="0"/>
              <a:t>5</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8066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smtClean="0"/>
              <a:t>It's </a:t>
            </a:r>
            <a:r>
              <a:rPr lang="en-US" dirty="0"/>
              <a:t>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r>
              <a:rPr lang="en-US" dirty="0" smtClean="0"/>
              <a:t>.</a:t>
            </a:r>
            <a:endParaRPr lang="en-US" dirty="0"/>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2157121"/>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xmlns="" val="20000"/>
                    </a:ext>
                  </a:extLst>
                </a:gridCol>
                <a:gridCol w="4587240">
                  <a:extLst>
                    <a:ext uri="{9D8B030D-6E8A-4147-A177-3AD203B41FA5}">
                      <a16:colId xmlns:a16="http://schemas.microsoft.com/office/drawing/2014/main" xmlns="" val="20001"/>
                    </a:ext>
                  </a:extLst>
                </a:gridCol>
                <a:gridCol w="1737360">
                  <a:extLst>
                    <a:ext uri="{9D8B030D-6E8A-4147-A177-3AD203B41FA5}">
                      <a16:colId xmlns:a16="http://schemas.microsoft.com/office/drawing/2014/main" xmlns=""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xmlns=""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xmlns=""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xmlns=""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xmlns=""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xmlns=""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4432370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85708302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xmlns="" val="20000"/>
                    </a:ext>
                  </a:extLst>
                </a:gridCol>
                <a:gridCol w="4587240">
                  <a:extLst>
                    <a:ext uri="{9D8B030D-6E8A-4147-A177-3AD203B41FA5}">
                      <a16:colId xmlns:a16="http://schemas.microsoft.com/office/drawing/2014/main" xmlns="" val="20001"/>
                    </a:ext>
                  </a:extLst>
                </a:gridCol>
                <a:gridCol w="1737360">
                  <a:extLst>
                    <a:ext uri="{9D8B030D-6E8A-4147-A177-3AD203B41FA5}">
                      <a16:colId xmlns:a16="http://schemas.microsoft.com/office/drawing/2014/main" xmlns=""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xmlns=""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xmlns=""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xmlns=""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xmlns=""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xmlns=""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5283637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522003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xmlns="" val="20000"/>
                    </a:ext>
                  </a:extLst>
                </a:gridCol>
                <a:gridCol w="4587240">
                  <a:extLst>
                    <a:ext uri="{9D8B030D-6E8A-4147-A177-3AD203B41FA5}">
                      <a16:colId xmlns:a16="http://schemas.microsoft.com/office/drawing/2014/main" xmlns="" val="20001"/>
                    </a:ext>
                  </a:extLst>
                </a:gridCol>
                <a:gridCol w="1737360">
                  <a:extLst>
                    <a:ext uri="{9D8B030D-6E8A-4147-A177-3AD203B41FA5}">
                      <a16:colId xmlns:a16="http://schemas.microsoft.com/office/drawing/2014/main" xmlns=""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xmlns=""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dirty="0"/>
                        <a:t>2</a:t>
                      </a:r>
                    </a:p>
                  </a:txBody>
                  <a:tcPr/>
                </a:tc>
                <a:extLst>
                  <a:ext uri="{0D108BD9-81ED-4DB2-BD59-A6C34878D82A}">
                    <a16:rowId xmlns:a16="http://schemas.microsoft.com/office/drawing/2014/main" xmlns=""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xmlns=""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xmlns=""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xmlns=""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705909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05009357"/>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xmlns="" val="20000"/>
                    </a:ext>
                  </a:extLst>
                </a:gridCol>
                <a:gridCol w="4587240">
                  <a:extLst>
                    <a:ext uri="{9D8B030D-6E8A-4147-A177-3AD203B41FA5}">
                      <a16:colId xmlns:a16="http://schemas.microsoft.com/office/drawing/2014/main" xmlns="" val="20001"/>
                    </a:ext>
                  </a:extLst>
                </a:gridCol>
                <a:gridCol w="1737360">
                  <a:extLst>
                    <a:ext uri="{9D8B030D-6E8A-4147-A177-3AD203B41FA5}">
                      <a16:colId xmlns:a16="http://schemas.microsoft.com/office/drawing/2014/main" xmlns=""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xmlns=""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xmlns=""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dirty="0"/>
                        <a:t>1</a:t>
                      </a:r>
                    </a:p>
                  </a:txBody>
                  <a:tcPr/>
                </a:tc>
                <a:extLst>
                  <a:ext uri="{0D108BD9-81ED-4DB2-BD59-A6C34878D82A}">
                    <a16:rowId xmlns:a16="http://schemas.microsoft.com/office/drawing/2014/main" xmlns=""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xmlns=""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xmlns=""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345260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9593782"/>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xmlns="" val="20000"/>
                    </a:ext>
                  </a:extLst>
                </a:gridCol>
                <a:gridCol w="4587240">
                  <a:extLst>
                    <a:ext uri="{9D8B030D-6E8A-4147-A177-3AD203B41FA5}">
                      <a16:colId xmlns:a16="http://schemas.microsoft.com/office/drawing/2014/main" xmlns="" val="20001"/>
                    </a:ext>
                  </a:extLst>
                </a:gridCol>
                <a:gridCol w="1737360">
                  <a:extLst>
                    <a:ext uri="{9D8B030D-6E8A-4147-A177-3AD203B41FA5}">
                      <a16:colId xmlns:a16="http://schemas.microsoft.com/office/drawing/2014/main" xmlns=""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xmlns=""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xmlns=""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xmlns=""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dirty="0"/>
                        <a:t>3</a:t>
                      </a:r>
                    </a:p>
                  </a:txBody>
                  <a:tcPr/>
                </a:tc>
                <a:extLst>
                  <a:ext uri="{0D108BD9-81ED-4DB2-BD59-A6C34878D82A}">
                    <a16:rowId xmlns:a16="http://schemas.microsoft.com/office/drawing/2014/main" xmlns=""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xmlns=""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4248943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01746036"/>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xmlns="" val="20000"/>
                    </a:ext>
                  </a:extLst>
                </a:gridCol>
                <a:gridCol w="4587240">
                  <a:extLst>
                    <a:ext uri="{9D8B030D-6E8A-4147-A177-3AD203B41FA5}">
                      <a16:colId xmlns:a16="http://schemas.microsoft.com/office/drawing/2014/main" xmlns="" val="20001"/>
                    </a:ext>
                  </a:extLst>
                </a:gridCol>
                <a:gridCol w="1737360">
                  <a:extLst>
                    <a:ext uri="{9D8B030D-6E8A-4147-A177-3AD203B41FA5}">
                      <a16:colId xmlns:a16="http://schemas.microsoft.com/office/drawing/2014/main" xmlns=""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xmlns=""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xmlns=""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xmlns=""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xmlns=""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xmlns=""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xmlns="" val="10006"/>
                  </a:ext>
                </a:extLst>
              </a:tr>
            </a:tbl>
          </a:graphicData>
        </a:graphic>
      </p:graphicFrame>
      <p:sp>
        <p:nvSpPr>
          <p:cNvPr id="11" name="TextBox 10"/>
          <p:cNvSpPr txBox="1"/>
          <p:nvPr/>
        </p:nvSpPr>
        <p:spPr>
          <a:xfrm>
            <a:off x="4998094" y="3152139"/>
            <a:ext cx="3036024" cy="369332"/>
          </a:xfrm>
          <a:prstGeom prst="rect">
            <a:avLst/>
          </a:prstGeom>
          <a:noFill/>
        </p:spPr>
        <p:txBody>
          <a:bodyPr wrap="none" rtlCol="0">
            <a:spAutoFit/>
          </a:bodyPr>
          <a:lstStyle/>
          <a:p>
            <a:r>
              <a:rPr lang="en-US" dirty="0"/>
              <a:t>Word count = 64, ln(64) = 4.15</a:t>
            </a:r>
          </a:p>
        </p:txBody>
      </p:sp>
    </p:spTree>
    <p:extLst>
      <p:ext uri="{BB962C8B-B14F-4D97-AF65-F5344CB8AC3E}">
        <p14:creationId xmlns:p14="http://schemas.microsoft.com/office/powerpoint/2010/main" val="7305497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72854201"/>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xmlns="" val="20000"/>
                    </a:ext>
                  </a:extLst>
                </a:gridCol>
                <a:gridCol w="3665519">
                  <a:extLst>
                    <a:ext uri="{9D8B030D-6E8A-4147-A177-3AD203B41FA5}">
                      <a16:colId xmlns:a16="http://schemas.microsoft.com/office/drawing/2014/main" xmlns="" val="20001"/>
                    </a:ext>
                  </a:extLst>
                </a:gridCol>
                <a:gridCol w="876938">
                  <a:extLst>
                    <a:ext uri="{9D8B030D-6E8A-4147-A177-3AD203B41FA5}">
                      <a16:colId xmlns:a16="http://schemas.microsoft.com/office/drawing/2014/main" xmlns="" val="20002"/>
                    </a:ext>
                  </a:extLst>
                </a:gridCol>
                <a:gridCol w="1247808">
                  <a:extLst>
                    <a:ext uri="{9D8B030D-6E8A-4147-A177-3AD203B41FA5}">
                      <a16:colId xmlns:a16="http://schemas.microsoft.com/office/drawing/2014/main" xmlns="" val="20003"/>
                    </a:ext>
                  </a:extLst>
                </a:gridCol>
                <a:gridCol w="1247808">
                  <a:extLst>
                    <a:ext uri="{9D8B030D-6E8A-4147-A177-3AD203B41FA5}">
                      <a16:colId xmlns:a16="http://schemas.microsoft.com/office/drawing/2014/main" xmlns=""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xmlns=""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xmlns=""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xmlns=""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xmlns=""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xmlns=""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xmlns=""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xmlns=""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xmlns="" val="10007"/>
                  </a:ext>
                </a:extLst>
              </a:tr>
            </a:tbl>
          </a:graphicData>
        </a:graphic>
      </p:graphicFrame>
      <p:sp>
        <p:nvSpPr>
          <p:cNvPr id="16" name="Title 15"/>
          <p:cNvSpPr>
            <a:spLocks noGrp="1"/>
          </p:cNvSpPr>
          <p:nvPr>
            <p:ph type="title"/>
          </p:nvPr>
        </p:nvSpPr>
        <p:spPr/>
        <p:txBody>
          <a:bodyPr/>
          <a:lstStyle/>
          <a:p>
            <a:endParaRPr lang="en-US" dirty="0"/>
          </a:p>
        </p:txBody>
      </p:sp>
      <p:pic>
        <p:nvPicPr>
          <p:cNvPr id="17" name="Picture 16"/>
          <p:cNvPicPr>
            <a:picLocks noChangeAspect="1"/>
          </p:cNvPicPr>
          <p:nvPr/>
        </p:nvPicPr>
        <p:blipFill>
          <a:blip r:embed="rId2"/>
          <a:stretch>
            <a:fillRect/>
          </a:stretch>
        </p:blipFill>
        <p:spPr>
          <a:xfrm>
            <a:off x="1371600" y="5334000"/>
            <a:ext cx="3837093" cy="1676400"/>
          </a:xfrm>
          <a:prstGeom prst="rect">
            <a:avLst/>
          </a:prstGeom>
        </p:spPr>
      </p:pic>
    </p:spTree>
    <p:extLst>
      <p:ext uri="{BB962C8B-B14F-4D97-AF65-F5344CB8AC3E}">
        <p14:creationId xmlns:p14="http://schemas.microsoft.com/office/powerpoint/2010/main" val="19736875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806785717"/>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xmlns="" val="20000"/>
                    </a:ext>
                  </a:extLst>
                </a:gridCol>
                <a:gridCol w="3665519">
                  <a:extLst>
                    <a:ext uri="{9D8B030D-6E8A-4147-A177-3AD203B41FA5}">
                      <a16:colId xmlns:a16="http://schemas.microsoft.com/office/drawing/2014/main" xmlns="" val="20001"/>
                    </a:ext>
                  </a:extLst>
                </a:gridCol>
                <a:gridCol w="876938">
                  <a:extLst>
                    <a:ext uri="{9D8B030D-6E8A-4147-A177-3AD203B41FA5}">
                      <a16:colId xmlns:a16="http://schemas.microsoft.com/office/drawing/2014/main" xmlns="" val="20002"/>
                    </a:ext>
                  </a:extLst>
                </a:gridCol>
                <a:gridCol w="1247808">
                  <a:extLst>
                    <a:ext uri="{9D8B030D-6E8A-4147-A177-3AD203B41FA5}">
                      <a16:colId xmlns:a16="http://schemas.microsoft.com/office/drawing/2014/main" xmlns="" val="20003"/>
                    </a:ext>
                  </a:extLst>
                </a:gridCol>
                <a:gridCol w="1247808">
                  <a:extLst>
                    <a:ext uri="{9D8B030D-6E8A-4147-A177-3AD203B41FA5}">
                      <a16:colId xmlns:a16="http://schemas.microsoft.com/office/drawing/2014/main" xmlns=""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xmlns=""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xmlns=""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xmlns=""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xmlns=""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xmlns=""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xmlns=""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xmlns=""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xmlns="" val="10007"/>
                  </a:ext>
                </a:extLst>
              </a:tr>
            </a:tbl>
          </a:graphicData>
        </a:graphic>
      </p:graphicFrame>
      <p:sp>
        <p:nvSpPr>
          <p:cNvPr id="16" name="Title 15"/>
          <p:cNvSpPr>
            <a:spLocks noGrp="1"/>
          </p:cNvSpPr>
          <p:nvPr>
            <p:ph type="title"/>
          </p:nvPr>
        </p:nvSpPr>
        <p:spPr/>
        <p:txBody>
          <a:bodyPr/>
          <a:lstStyle/>
          <a:p>
            <a:r>
              <a:rPr lang="en-US" dirty="0"/>
              <a:t>Computing Z</a:t>
            </a:r>
          </a:p>
        </p:txBody>
      </p:sp>
      <p:pic>
        <p:nvPicPr>
          <p:cNvPr id="17" name="Picture 16"/>
          <p:cNvPicPr>
            <a:picLocks noChangeAspect="1"/>
          </p:cNvPicPr>
          <p:nvPr/>
        </p:nvPicPr>
        <p:blipFill>
          <a:blip r:embed="rId2"/>
          <a:stretch>
            <a:fillRect/>
          </a:stretch>
        </p:blipFill>
        <p:spPr>
          <a:xfrm>
            <a:off x="1371600" y="5334000"/>
            <a:ext cx="3837093" cy="1676400"/>
          </a:xfrm>
          <a:prstGeom prst="rect">
            <a:avLst/>
          </a:prstGeom>
        </p:spPr>
      </p:pic>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p:spTree>
    <p:extLst>
      <p:ext uri="{BB962C8B-B14F-4D97-AF65-F5344CB8AC3E}">
        <p14:creationId xmlns:p14="http://schemas.microsoft.com/office/powerpoint/2010/main" val="4767947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xmlns="" val="20000"/>
                    </a:ext>
                  </a:extLst>
                </a:gridCol>
                <a:gridCol w="3665519">
                  <a:extLst>
                    <a:ext uri="{9D8B030D-6E8A-4147-A177-3AD203B41FA5}">
                      <a16:colId xmlns:a16="http://schemas.microsoft.com/office/drawing/2014/main" xmlns="" val="20001"/>
                    </a:ext>
                  </a:extLst>
                </a:gridCol>
                <a:gridCol w="876938">
                  <a:extLst>
                    <a:ext uri="{9D8B030D-6E8A-4147-A177-3AD203B41FA5}">
                      <a16:colId xmlns:a16="http://schemas.microsoft.com/office/drawing/2014/main" xmlns="" val="20002"/>
                    </a:ext>
                  </a:extLst>
                </a:gridCol>
                <a:gridCol w="1247808">
                  <a:extLst>
                    <a:ext uri="{9D8B030D-6E8A-4147-A177-3AD203B41FA5}">
                      <a16:colId xmlns:a16="http://schemas.microsoft.com/office/drawing/2014/main" xmlns="" val="20003"/>
                    </a:ext>
                  </a:extLst>
                </a:gridCol>
                <a:gridCol w="1247808">
                  <a:extLst>
                    <a:ext uri="{9D8B030D-6E8A-4147-A177-3AD203B41FA5}">
                      <a16:colId xmlns:a16="http://schemas.microsoft.com/office/drawing/2014/main" xmlns=""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xmlns=""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xmlns=""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xmlns=""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xmlns=""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xmlns=""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xmlns=""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xmlns=""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xmlns="" val="10007"/>
                  </a:ext>
                </a:extLst>
              </a:tr>
            </a:tbl>
          </a:graphicData>
        </a:graphic>
      </p:graphicFrame>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419600"/>
            <a:ext cx="3627864" cy="2438400"/>
          </a:xfrm>
          <a:prstGeom prst="rect">
            <a:avLst/>
          </a:prstGeom>
        </p:spPr>
      </p:pic>
    </p:spTree>
    <p:extLst>
      <p:ext uri="{BB962C8B-B14F-4D97-AF65-F5344CB8AC3E}">
        <p14:creationId xmlns:p14="http://schemas.microsoft.com/office/powerpoint/2010/main" val="15669499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19397697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730" y="1592375"/>
            <a:ext cx="8911647" cy="3667752"/>
          </a:xfrm>
        </p:spPr>
      </p:pic>
      <p:sp>
        <p:nvSpPr>
          <p:cNvPr id="5" name="Rectangle 4"/>
          <p:cNvSpPr/>
          <p:nvPr/>
        </p:nvSpPr>
        <p:spPr>
          <a:xfrm>
            <a:off x="314793" y="4901784"/>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7665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charset="0"/>
                          </a:rPr>
                        </m:ctrlPr>
                      </m:dPr>
                      <m:e>
                        <m:acc>
                          <m:accPr>
                            <m:chr m:val="̂"/>
                            <m:ctrlPr>
                              <a:rPr lang="en-US" sz="2400" b="0" i="1" smtClean="0">
                                <a:latin typeface="Cambria Math"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 xmlns:m="http://schemas.openxmlformats.org/officeDocument/2006/math">
                    <m:sSub>
                      <m:sSubPr>
                        <m:ctrlPr>
                          <a:rPr lang="en-US" sz="2400" i="1" smtClean="0">
                            <a:latin typeface="Cambria Math" charset="0"/>
                          </a:rPr>
                        </m:ctrlPr>
                      </m:sSubPr>
                      <m:e>
                        <m:r>
                          <a:rPr lang="en-US" sz="2400" i="1">
                            <a:latin typeface="Cambria Math" panose="02040503050406030204" pitchFamily="18" charset="0"/>
                          </a:rPr>
                          <m:t>𝐿</m:t>
                        </m:r>
                      </m:e>
                      <m:sub>
                        <m:r>
                          <a:rPr lang="en-US" sz="2400" b="0" i="1" smtClean="0">
                            <a:latin typeface="Cambria Math" panose="02040503050406030204" pitchFamily="18" charset="0"/>
                          </a:rPr>
                          <m:t>𝑀𝑆𝐸</m:t>
                        </m:r>
                      </m:sub>
                    </m:sSub>
                    <m:d>
                      <m:dPr>
                        <m:ctrlPr>
                          <a:rPr lang="en-US" sz="2400" i="1">
                            <a:latin typeface="Cambria Math" charset="0"/>
                          </a:rPr>
                        </m:ctrlPr>
                      </m:dPr>
                      <m:e>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f>
                      <m:fPr>
                        <m:ctrlPr>
                          <a:rPr lang="mr-IN" sz="2400" b="0" i="1" smtClean="0">
                            <a:latin typeface="Cambria Math"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charset="0"/>
                          </a:rPr>
                        </m:ctrlPr>
                      </m:sSupPr>
                      <m:e>
                        <m:r>
                          <a:rPr lang="en-US" sz="2400" i="1">
                            <a:latin typeface="Cambria Math" panose="02040503050406030204" pitchFamily="18" charset="0"/>
                          </a:rPr>
                          <m:t>(</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b="0" i="1" smtClean="0">
                            <a:latin typeface="Cambria Math" panose="02040503050406030204" pitchFamily="18" charset="0"/>
                          </a:rPr>
                          <m:t>2</m:t>
                        </m:r>
                      </m:sup>
                    </m:sSup>
                  </m:oMath>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20711116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charset="0"/>
                          </a:rPr>
                        </m:ctrlPr>
                      </m:sSup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charset="0"/>
                          </a:rPr>
                        </m:ctrlPr>
                      </m:sSupPr>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3466293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charset="0"/>
                          </a:rPr>
                        </m:ctrlPr>
                      </m:funcPr>
                      <m:fName>
                        <m:r>
                          <m:rPr>
                            <m:sty m:val="p"/>
                          </m:rPr>
                          <a:rPr lang="en-US" sz="2400" b="0" i="0" smtClean="0">
                            <a:latin typeface="Cambria Math" charset="0"/>
                          </a:rPr>
                          <m:t>log</m:t>
                        </m:r>
                      </m:fName>
                      <m:e>
                        <m:d>
                          <m:dPr>
                            <m:begChr m:val="["/>
                            <m:endChr m:val="]"/>
                            <m:ctrlPr>
                              <a:rPr lang="en-US" sz="2400" b="0" i="1" smtClean="0">
                                <a:latin typeface="Cambria Math" charset="0"/>
                              </a:rPr>
                            </m:ctrlPr>
                          </m:dPr>
                          <m:e>
                            <m:sSup>
                              <m:sSupPr>
                                <m:ctrlPr>
                                  <a:rPr lang="en-US" sz="2400" b="0" i="1" smtClean="0">
                                    <a:latin typeface="Cambria Math" charset="0"/>
                                  </a:rPr>
                                </m:ctrlPr>
                              </m:sSup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charset="0"/>
                                  </a:rPr>
                                </m:ctrlPr>
                              </m:sSupPr>
                              <m:e>
                                <m:d>
                                  <m:dPr>
                                    <m:ctrlPr>
                                      <a:rPr lang="en-US" sz="2400" i="1">
                                        <a:latin typeface="Cambria Math" charset="0"/>
                                      </a:rPr>
                                    </m:ctrlPr>
                                  </m:dPr>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charset="0"/>
                          </a:rPr>
                        </m:ctrlPr>
                      </m:funcPr>
                      <m:fName>
                        <m:r>
                          <m:rPr>
                            <m:sty m:val="p"/>
                          </m:rPr>
                          <a:rPr lang="en-US" sz="2400" b="0" i="0" smtClean="0">
                            <a:latin typeface="Cambria Math" charset="0"/>
                          </a:rPr>
                          <m:t>log</m:t>
                        </m:r>
                      </m:fName>
                      <m:e>
                        <m:acc>
                          <m:accPr>
                            <m:chr m:val="̂"/>
                            <m:ctrlPr>
                              <a:rPr lang="en-US" sz="2400" b="0" i="1" smtClean="0">
                                <a:latin typeface="Cambria Math"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9621868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smtClean="0">
                    <a:latin typeface="+mj-lt"/>
                  </a:rPr>
                  <a:t>The result is cross-entropy loss:</a:t>
                </a:r>
              </a:p>
              <a:p>
                <a14:m>
                  <m:oMath xmlns:m="http://schemas.openxmlformats.org/officeDocument/2006/math">
                    <m:func>
                      <m:funcPr>
                        <m:ctrlPr>
                          <a:rPr lang="en-US" sz="2400" i="1">
                            <a:latin typeface="Cambria Math" charset="0"/>
                          </a:rPr>
                        </m:ctrlPr>
                      </m:funcPr>
                      <m:fName>
                        <m:sSub>
                          <m:sSubPr>
                            <m:ctrlPr>
                              <a:rPr lang="en-US" sz="2400" i="1" smtClean="0">
                                <a:latin typeface="Cambria Math"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charset="0"/>
                              </a:rPr>
                            </m:ctrlPr>
                          </m:dPr>
                          <m:e>
                            <m:acc>
                              <m:accPr>
                                <m:chr m:val="̂"/>
                                <m:ctrlPr>
                                  <a:rPr lang="en-US" sz="2400" b="0" i="1" smtClean="0">
                                    <a:latin typeface="Cambria Math"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charset="0"/>
                          </a:rPr>
                        </m:ctrlPr>
                      </m:funcPr>
                      <m:fName>
                        <m:r>
                          <m:rPr>
                            <m:sty m:val="p"/>
                          </m:rPr>
                          <a:rPr lang="en-US" sz="2400">
                            <a:latin typeface="Cambria Math" panose="02040503050406030204" pitchFamily="18" charset="0"/>
                          </a:rPr>
                          <m:t>log</m:t>
                        </m:r>
                      </m:fName>
                      <m:e>
                        <m:acc>
                          <m:accPr>
                            <m:chr m:val="̂"/>
                            <m:ctrlPr>
                              <a:rPr lang="en-US" sz="2400" i="1">
                                <a:latin typeface="Cambria Math"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charset="0"/>
                          </a:rPr>
                        </m:ctrlPr>
                      </m:dPr>
                      <m:e>
                        <m:acc>
                          <m:accPr>
                            <m:chr m:val="̂"/>
                            <m:ctrlPr>
                              <a:rPr lang="en-US" sz="2400" i="1" smtClean="0">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14081527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r>
              <a:rPr lang="en-US" sz="2400" dirty="0" smtClean="0">
                <a:latin typeface="+mj-lt"/>
              </a:rPr>
              <a:t> We want the </a:t>
            </a:r>
            <a:r>
              <a:rPr lang="en-US" sz="2400" b="1" dirty="0" smtClean="0">
                <a:latin typeface="+mj-lt"/>
              </a:rPr>
              <a:t>loss </a:t>
            </a:r>
            <a:r>
              <a:rPr lang="en-US" sz="2400" dirty="0" smtClean="0">
                <a:latin typeface="+mj-lt"/>
              </a:rPr>
              <a:t>to be </a:t>
            </a:r>
            <a:r>
              <a:rPr lang="en-US" sz="2400" b="1" dirty="0" smtClean="0">
                <a:latin typeface="+mj-lt"/>
              </a:rPr>
              <a:t>smaller</a:t>
            </a:r>
            <a:r>
              <a:rPr lang="en-US" sz="2400" dirty="0" smtClean="0">
                <a:latin typeface="+mj-lt"/>
              </a:rPr>
              <a:t> if the model’s estimate is </a:t>
            </a:r>
            <a:r>
              <a:rPr lang="en-US" sz="2400" b="1" dirty="0" smtClean="0">
                <a:latin typeface="+mj-lt"/>
              </a:rPr>
              <a:t>close to correct</a:t>
            </a:r>
            <a:r>
              <a:rPr lang="en-US" sz="2400" dirty="0" smtClean="0">
                <a:latin typeface="+mj-lt"/>
              </a:rPr>
              <a:t>, and we want the </a:t>
            </a:r>
            <a:r>
              <a:rPr lang="en-US" sz="2400" b="1" dirty="0" smtClean="0">
                <a:latin typeface="+mj-lt"/>
              </a:rPr>
              <a:t>loss</a:t>
            </a:r>
            <a:r>
              <a:rPr lang="en-US" sz="2400" dirty="0" smtClean="0">
                <a:latin typeface="+mj-lt"/>
              </a:rPr>
              <a:t> to be </a:t>
            </a:r>
            <a:r>
              <a:rPr lang="en-US" sz="2400" b="1" dirty="0" smtClean="0">
                <a:latin typeface="+mj-lt"/>
              </a:rPr>
              <a:t>bigger</a:t>
            </a:r>
            <a:r>
              <a:rPr lang="en-US" sz="2400" dirty="0" smtClean="0">
                <a:latin typeface="+mj-lt"/>
              </a:rPr>
              <a:t> </a:t>
            </a:r>
            <a:r>
              <a:rPr lang="en-US" sz="2400" b="1" dirty="0" smtClean="0">
                <a:latin typeface="+mj-lt"/>
              </a:rPr>
              <a:t>if it is confused. </a:t>
            </a:r>
            <a:endParaRPr lang="en-US" sz="2400" b="1" dirty="0">
              <a:latin typeface="+mj-lt"/>
            </a:endParaRP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smtClean="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charset="0"/>
                            </a:rPr>
                          </m:ctrlPr>
                        </m:dPr>
                        <m:e>
                          <m:acc>
                            <m:accPr>
                              <m:chr m:val="̂"/>
                              <m:ctrlPr>
                                <a:rPr lang="en-US" i="1">
                                  <a:latin typeface="Cambria Math"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smtClean="0"/>
              <a:t>P(sentiment=1|It’s </a:t>
            </a:r>
            <a:r>
              <a:rPr lang="nb-NO" dirty="0" err="1" smtClean="0"/>
              <a:t>hokey</a:t>
            </a:r>
            <a:r>
              <a:rPr lang="nb-NO" dirty="0" smtClean="0"/>
              <a:t>...) = 0.69.      </a:t>
            </a:r>
            <a:r>
              <a:rPr lang="nb-NO" dirty="0" err="1" smtClean="0"/>
              <a:t>Let’s</a:t>
            </a:r>
            <a:r>
              <a:rPr lang="nb-NO" dirty="0" smtClean="0"/>
              <a:t> </a:t>
            </a:r>
            <a:r>
              <a:rPr lang="nb-NO" dirty="0" err="1" smtClean="0"/>
              <a:t>say</a:t>
            </a:r>
            <a:r>
              <a:rPr lang="nb-NO" dirty="0" smtClean="0"/>
              <a:t> y=1.</a:t>
            </a:r>
            <a:endParaRPr lang="nb-NO" dirty="0"/>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smtClean="0"/>
                  <a:t>]</a:t>
                </a:r>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22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10589384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r>
              <a:rPr lang="en-US" sz="2400" dirty="0" smtClean="0">
                <a:latin typeface="+mj-lt"/>
              </a:rPr>
              <a:t> We want the </a:t>
            </a:r>
            <a:r>
              <a:rPr lang="en-US" sz="2400" b="1" dirty="0" smtClean="0">
                <a:latin typeface="+mj-lt"/>
              </a:rPr>
              <a:t>loss </a:t>
            </a:r>
            <a:r>
              <a:rPr lang="en-US" sz="2400" dirty="0" smtClean="0">
                <a:latin typeface="+mj-lt"/>
              </a:rPr>
              <a:t>to be </a:t>
            </a:r>
            <a:r>
              <a:rPr lang="en-US" sz="2400" b="1" dirty="0" smtClean="0">
                <a:latin typeface="+mj-lt"/>
              </a:rPr>
              <a:t>smaller</a:t>
            </a:r>
            <a:r>
              <a:rPr lang="en-US" sz="2400" dirty="0" smtClean="0">
                <a:latin typeface="+mj-lt"/>
              </a:rPr>
              <a:t> if the model’s estimate is </a:t>
            </a:r>
            <a:r>
              <a:rPr lang="en-US" sz="2400" b="1" dirty="0" smtClean="0">
                <a:latin typeface="+mj-lt"/>
              </a:rPr>
              <a:t>close to correct</a:t>
            </a:r>
            <a:r>
              <a:rPr lang="en-US" sz="2400" dirty="0" smtClean="0">
                <a:latin typeface="+mj-lt"/>
              </a:rPr>
              <a:t>, and we want the </a:t>
            </a:r>
            <a:r>
              <a:rPr lang="en-US" sz="2400" b="1" dirty="0" smtClean="0">
                <a:latin typeface="+mj-lt"/>
              </a:rPr>
              <a:t>loss</a:t>
            </a:r>
            <a:r>
              <a:rPr lang="en-US" sz="2400" dirty="0" smtClean="0">
                <a:latin typeface="+mj-lt"/>
              </a:rPr>
              <a:t> to be </a:t>
            </a:r>
            <a:r>
              <a:rPr lang="en-US" sz="2400" b="1" dirty="0" smtClean="0">
                <a:latin typeface="+mj-lt"/>
              </a:rPr>
              <a:t>bigger</a:t>
            </a:r>
            <a:r>
              <a:rPr lang="en-US" sz="2400" dirty="0" smtClean="0">
                <a:latin typeface="+mj-lt"/>
              </a:rPr>
              <a:t> </a:t>
            </a:r>
            <a:r>
              <a:rPr lang="en-US" sz="2400" b="1" dirty="0" smtClean="0">
                <a:latin typeface="+mj-lt"/>
              </a:rPr>
              <a:t>if it is confused. </a:t>
            </a:r>
            <a:endParaRPr lang="en-US" sz="2400" b="1" dirty="0">
              <a:latin typeface="+mj-lt"/>
            </a:endParaRP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smtClean="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charset="0"/>
                            </a:rPr>
                          </m:ctrlPr>
                        </m:dPr>
                        <m:e>
                          <m:acc>
                            <m:accPr>
                              <m:chr m:val="̂"/>
                              <m:ctrlPr>
                                <a:rPr lang="en-US" i="1">
                                  <a:latin typeface="Cambria Math"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461752" cy="369332"/>
          </a:xfrm>
          <a:prstGeom prst="rect">
            <a:avLst/>
          </a:prstGeom>
        </p:spPr>
        <p:txBody>
          <a:bodyPr wrap="none">
            <a:spAutoFit/>
          </a:bodyPr>
          <a:lstStyle/>
          <a:p>
            <a:r>
              <a:rPr lang="nb-NO" dirty="0" smtClean="0"/>
              <a:t>P(sentiment=1|It’s </a:t>
            </a:r>
            <a:r>
              <a:rPr lang="nb-NO" dirty="0" err="1" smtClean="0"/>
              <a:t>hokey</a:t>
            </a:r>
            <a:r>
              <a:rPr lang="nb-NO" dirty="0" smtClean="0"/>
              <a:t>...) = 0.69.      </a:t>
            </a:r>
            <a:r>
              <a:rPr lang="nb-NO" dirty="0" err="1" smtClean="0"/>
              <a:t>Let’s</a:t>
            </a:r>
            <a:r>
              <a:rPr lang="nb-NO" dirty="0" smtClean="0"/>
              <a:t> </a:t>
            </a:r>
            <a:r>
              <a:rPr lang="nb-NO" b="1" dirty="0" err="1" smtClean="0"/>
              <a:t>pretend</a:t>
            </a:r>
            <a:r>
              <a:rPr lang="nb-NO" dirty="0" smtClean="0"/>
              <a:t> y=0.</a:t>
            </a:r>
            <a:endParaRPr lang="nb-NO" dirty="0"/>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r>
                          <a:rPr lang="en-US" b="0" i="0" smtClean="0">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b="0" i="0" smtClean="0"/>
                          <m:t>)</m:t>
                        </m:r>
                        <m:r>
                          <a:rPr lang="mr-IN" i="1">
                            <a:latin typeface="Cambria Math" panose="02040503050406030204" pitchFamily="18" charset="0"/>
                          </a:rPr>
                          <m:t> </m:t>
                        </m:r>
                      </m:e>
                    </m:func>
                  </m:oMath>
                </a14:m>
                <a:r>
                  <a:rPr lang="en-US" dirty="0" smtClean="0"/>
                  <a:t>]</a:t>
                </a:r>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133600" y="618923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133600" y="6189231"/>
                <a:ext cx="6336030" cy="369332"/>
              </a:xfrm>
              <a:prstGeom prst="rect">
                <a:avLst/>
              </a:prstGeom>
              <a:blipFill rotWithShape="0">
                <a:blip r:embed="rId5"/>
                <a:stretch>
                  <a:fillRect t="-95082" b="-119672"/>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10164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r>
              <a:rPr lang="en-US" sz="2400" dirty="0" smtClean="0">
                <a:latin typeface="+mj-lt"/>
              </a:rPr>
              <a:t> We want the </a:t>
            </a:r>
            <a:r>
              <a:rPr lang="en-US" sz="2400" b="1" dirty="0" smtClean="0">
                <a:latin typeface="+mj-lt"/>
              </a:rPr>
              <a:t>loss </a:t>
            </a:r>
            <a:r>
              <a:rPr lang="en-US" sz="2400" dirty="0" smtClean="0">
                <a:latin typeface="+mj-lt"/>
              </a:rPr>
              <a:t>to be </a:t>
            </a:r>
            <a:r>
              <a:rPr lang="en-US" sz="2400" b="1" dirty="0" smtClean="0">
                <a:latin typeface="+mj-lt"/>
              </a:rPr>
              <a:t>smaller</a:t>
            </a:r>
            <a:r>
              <a:rPr lang="en-US" sz="2400" dirty="0" smtClean="0">
                <a:latin typeface="+mj-lt"/>
              </a:rPr>
              <a:t> if the model’s estimate is </a:t>
            </a:r>
            <a:r>
              <a:rPr lang="en-US" sz="2400" b="1" dirty="0" smtClean="0">
                <a:latin typeface="+mj-lt"/>
              </a:rPr>
              <a:t>close to correct</a:t>
            </a:r>
            <a:r>
              <a:rPr lang="en-US" sz="2400" dirty="0" smtClean="0">
                <a:latin typeface="+mj-lt"/>
              </a:rPr>
              <a:t>, and we want the </a:t>
            </a:r>
            <a:r>
              <a:rPr lang="en-US" sz="2400" b="1" dirty="0" smtClean="0">
                <a:latin typeface="+mj-lt"/>
              </a:rPr>
              <a:t>loss</a:t>
            </a:r>
            <a:r>
              <a:rPr lang="en-US" sz="2400" dirty="0" smtClean="0">
                <a:latin typeface="+mj-lt"/>
              </a:rPr>
              <a:t> to be </a:t>
            </a:r>
            <a:r>
              <a:rPr lang="en-US" sz="2400" b="1" dirty="0" smtClean="0">
                <a:latin typeface="+mj-lt"/>
              </a:rPr>
              <a:t>bigger</a:t>
            </a:r>
            <a:r>
              <a:rPr lang="en-US" sz="2400" dirty="0" smtClean="0">
                <a:latin typeface="+mj-lt"/>
              </a:rPr>
              <a:t> </a:t>
            </a:r>
            <a:r>
              <a:rPr lang="en-US" sz="2400" b="1" dirty="0" smtClean="0">
                <a:latin typeface="+mj-lt"/>
              </a:rPr>
              <a:t>if it is confused. </a:t>
            </a:r>
            <a:endParaRPr lang="en-US" sz="2400" b="1" dirty="0">
              <a:latin typeface="+mj-lt"/>
            </a:endParaRP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smtClean="0"/>
            </a:p>
            <a:p>
              <a:endParaRPr lang="en-US" dirty="0"/>
            </a:p>
          </p:txBody>
        </p:sp>
      </p:grpSp>
      <mc:AlternateContent xmlns:mc="http://schemas.openxmlformats.org/markup-compatibility/2006" xmlns:a14="http://schemas.microsoft.com/office/drawing/2010/main">
        <mc:Choice Requires="a14">
          <p:sp>
            <p:nvSpPr>
              <p:cNvPr id="31" name="Rectangle 30"/>
              <p:cNvSpPr/>
              <p:nvPr/>
            </p:nvSpPr>
            <p:spPr>
              <a:xfrm>
                <a:off x="5975985" y="6184945"/>
                <a:ext cx="6336030" cy="369332"/>
              </a:xfrm>
              <a:prstGeom prst="rect">
                <a:avLst/>
              </a:prstGeom>
            </p:spPr>
            <p:txBody>
              <a:bodyPr wrap="square">
                <a:spAutoFit/>
              </a:bodyPr>
              <a:lstStyle/>
              <a:p>
                <a:r>
                  <a:rPr lang="en-US" dirty="0" smtClean="0"/>
                  <a:t> </a:t>
                </a:r>
                <a14:m>
                  <m:oMath xmlns:m="http://schemas.openxmlformats.org/officeDocument/2006/math">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5975985" y="6184945"/>
                <a:ext cx="6336030" cy="369332"/>
              </a:xfrm>
              <a:prstGeom prst="rect">
                <a:avLst/>
              </a:prstGeom>
              <a:blipFill rotWithShape="0">
                <a:blip r:embed="rId3"/>
                <a:stretch>
                  <a:fillRect b="-15000"/>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1755065" y="6184945"/>
                <a:ext cx="24096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755065" y="6184945"/>
                <a:ext cx="2409634" cy="369332"/>
              </a:xfrm>
              <a:prstGeom prst="rect">
                <a:avLst/>
              </a:prstGeom>
              <a:blipFill rotWithShape="0">
                <a:blip r:embed="rId4"/>
                <a:stretch>
                  <a:fillRect b="-15000"/>
                </a:stretch>
              </a:blipFill>
            </p:spPr>
            <p:txBody>
              <a:bodyPr/>
              <a:lstStyle/>
              <a:p>
                <a:r>
                  <a:rPr lang="en-US">
                    <a:noFill/>
                  </a:rPr>
                  <a:t> </a:t>
                </a:r>
              </a:p>
            </p:txBody>
          </p:sp>
        </mc:Fallback>
      </mc:AlternateContent>
      <p:sp>
        <p:nvSpPr>
          <p:cNvPr id="16" name="TextBox 15"/>
          <p:cNvSpPr txBox="1"/>
          <p:nvPr/>
        </p:nvSpPr>
        <p:spPr>
          <a:xfrm>
            <a:off x="1599976" y="5407429"/>
            <a:ext cx="2983230" cy="646331"/>
          </a:xfrm>
          <a:prstGeom prst="rect">
            <a:avLst/>
          </a:prstGeom>
          <a:noFill/>
        </p:spPr>
        <p:txBody>
          <a:bodyPr wrap="square" rtlCol="0">
            <a:spAutoFit/>
          </a:bodyPr>
          <a:lstStyle/>
          <a:p>
            <a:r>
              <a:rPr lang="en-US" dirty="0" smtClean="0"/>
              <a:t>If our prediction is </a:t>
            </a:r>
            <a:r>
              <a:rPr lang="en-US" b="1" dirty="0" smtClean="0"/>
              <a:t>correct</a:t>
            </a:r>
            <a:r>
              <a:rPr lang="en-US" dirty="0" smtClean="0"/>
              <a:t>, then our CE loss is </a:t>
            </a:r>
            <a:r>
              <a:rPr lang="en-US" b="1" dirty="0" smtClean="0"/>
              <a:t>lower</a:t>
            </a:r>
            <a:endParaRPr lang="en-US" b="1" dirty="0"/>
          </a:p>
        </p:txBody>
      </p:sp>
      <p:sp>
        <p:nvSpPr>
          <p:cNvPr id="22" name="TextBox 21"/>
          <p:cNvSpPr txBox="1"/>
          <p:nvPr/>
        </p:nvSpPr>
        <p:spPr>
          <a:xfrm>
            <a:off x="5783692" y="5407428"/>
            <a:ext cx="2983230" cy="646331"/>
          </a:xfrm>
          <a:prstGeom prst="rect">
            <a:avLst/>
          </a:prstGeom>
          <a:noFill/>
        </p:spPr>
        <p:txBody>
          <a:bodyPr wrap="square" rtlCol="0">
            <a:spAutoFit/>
          </a:bodyPr>
          <a:lstStyle/>
          <a:p>
            <a:r>
              <a:rPr lang="en-US" dirty="0" smtClean="0"/>
              <a:t>If our prediction is </a:t>
            </a:r>
            <a:r>
              <a:rPr lang="en-US" b="1" dirty="0" smtClean="0"/>
              <a:t>incorrect</a:t>
            </a:r>
            <a:r>
              <a:rPr lang="en-US" dirty="0" smtClean="0"/>
              <a:t>, then our CE loss is </a:t>
            </a:r>
            <a:r>
              <a:rPr lang="en-US" b="1" dirty="0" smtClean="0"/>
              <a:t>higher</a:t>
            </a:r>
            <a:endParaRPr lang="en-US" b="1" dirty="0"/>
          </a:p>
        </p:txBody>
      </p:sp>
    </p:spTree>
    <p:extLst>
      <p:ext uri="{BB962C8B-B14F-4D97-AF65-F5344CB8AC3E}">
        <p14:creationId xmlns:p14="http://schemas.microsoft.com/office/powerpoint/2010/main" val="4173803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p:pic>
        <p:nvPicPr>
          <p:cNvPr id="4" name="Content Placeholder 3"/>
          <p:cNvPicPr>
            <a:picLocks noGrp="1" noChangeAspect="1"/>
          </p:cNvPicPr>
          <p:nvPr>
            <p:ph idx="1"/>
          </p:nvPr>
        </p:nvPicPr>
        <p:blipFill>
          <a:blip r:embed="rId3"/>
          <a:stretch>
            <a:fillRect/>
          </a:stretch>
        </p:blipFill>
        <p:spPr>
          <a:xfrm>
            <a:off x="812800" y="2133600"/>
            <a:ext cx="7906136" cy="4067099"/>
          </a:xfrm>
          <a:prstGeom prst="rect">
            <a:avLst/>
          </a:prstGeom>
        </p:spPr>
      </p:pic>
    </p:spTree>
    <p:extLst>
      <p:ext uri="{BB962C8B-B14F-4D97-AF65-F5344CB8AC3E}">
        <p14:creationId xmlns:p14="http://schemas.microsoft.com/office/powerpoint/2010/main" val="5716755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p:pic>
        <p:nvPicPr>
          <p:cNvPr id="4" name="Picture 3"/>
          <p:cNvPicPr>
            <a:picLocks noChangeAspect="1"/>
          </p:cNvPicPr>
          <p:nvPr/>
        </p:nvPicPr>
        <p:blipFill>
          <a:blip r:embed="rId3"/>
          <a:stretch>
            <a:fillRect/>
          </a:stretch>
        </p:blipFill>
        <p:spPr>
          <a:xfrm>
            <a:off x="2077703" y="2819400"/>
            <a:ext cx="5034311" cy="1250950"/>
          </a:xfrm>
          <a:prstGeom prst="rect">
            <a:avLst/>
          </a:prstGeom>
        </p:spPr>
      </p:pic>
    </p:spTree>
    <p:extLst>
      <p:ext uri="{BB962C8B-B14F-4D97-AF65-F5344CB8AC3E}">
        <p14:creationId xmlns:p14="http://schemas.microsoft.com/office/powerpoint/2010/main" val="1343075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Recap: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a:t>
            </a:r>
            <a:r>
              <a:rPr lang="en-US" sz="2800" b="1" dirty="0"/>
              <a:t>logistic regression</a:t>
            </a:r>
            <a:r>
              <a:rPr lang="en-US" sz="2800" dirty="0"/>
              <a:t> to</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12564188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822960" y="1828800"/>
            <a:ext cx="7543800" cy="4215323"/>
          </a:xfrm>
        </p:spPr>
      </p:pic>
    </p:spTree>
    <p:extLst>
      <p:ext uri="{BB962C8B-B14F-4D97-AF65-F5344CB8AC3E}">
        <p14:creationId xmlns:p14="http://schemas.microsoft.com/office/powerpoint/2010/main" val="18969308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smtClean="0"/>
              <a:t>A convex function has just </a:t>
            </a:r>
            <a:r>
              <a:rPr lang="en-US" sz="2400" b="1" dirty="0" smtClean="0"/>
              <a:t>one minimum</a:t>
            </a:r>
            <a:r>
              <a:rPr lang="en-US" sz="2400" dirty="0" smtClean="0"/>
              <a:t>, so there are no local minima to get stuck in.</a:t>
            </a:r>
          </a:p>
          <a:p>
            <a:r>
              <a:rPr lang="en-US" sz="2400" dirty="0" smtClean="0"/>
              <a:t>So </a:t>
            </a:r>
            <a:r>
              <a:rPr lang="en-US" sz="2400" dirty="0"/>
              <a:t>gradient descent starting from any point is guaranteed to find the minimum. </a:t>
            </a:r>
          </a:p>
          <a:p>
            <a:endParaRPr lang="en-US" sz="2400" dirty="0"/>
          </a:p>
        </p:txBody>
      </p:sp>
    </p:spTree>
    <p:extLst>
      <p:ext uri="{BB962C8B-B14F-4D97-AF65-F5344CB8AC3E}">
        <p14:creationId xmlns:p14="http://schemas.microsoft.com/office/powerpoint/2010/main" val="17365642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15013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1541280" y="3352800"/>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1CA376E2-1136-ED4B-AFB2-7D19E39FDBEB}"/>
                  </a:ext>
                </a:extLst>
              </p14:cNvPr>
              <p14:cNvContentPartPr/>
              <p14:nvPr/>
            </p14:nvContentPartPr>
            <p14:xfrm>
              <a:off x="1536000" y="2865240"/>
              <a:ext cx="6998400" cy="3045960"/>
            </p14:xfrm>
          </p:contentPart>
        </mc:Choice>
        <mc:Fallback xmlns="">
          <p:pic>
            <p:nvPicPr>
              <p:cNvPr id="4" name="Ink 3">
                <a:extLst>
                  <a:ext uri="{FF2B5EF4-FFF2-40B4-BE49-F238E27FC236}">
                    <a16:creationId xmlns="" xmlns:a16="http://schemas.microsoft.com/office/drawing/2014/main" xmlns:p14="http://schemas.microsoft.com/office/powerpoint/2010/main" id="{1CA376E2-1136-ED4B-AFB2-7D19E39FDBEB}"/>
                  </a:ext>
                </a:extLst>
              </p:cNvPr>
              <p:cNvPicPr/>
              <p:nvPr/>
            </p:nvPicPr>
            <p:blipFill>
              <a:blip r:embed="rId5"/>
              <a:stretch>
                <a:fillRect/>
              </a:stretch>
            </p:blipFill>
            <p:spPr>
              <a:xfrm>
                <a:off x="1526640" y="2855880"/>
                <a:ext cx="7017120" cy="3064680"/>
              </a:xfrm>
              <a:prstGeom prst="rect">
                <a:avLst/>
              </a:prstGeom>
            </p:spPr>
          </p:pic>
        </mc:Fallback>
      </mc:AlternateContent>
    </p:spTree>
    <p:extLst>
      <p:ext uri="{BB962C8B-B14F-4D97-AF65-F5344CB8AC3E}">
        <p14:creationId xmlns:p14="http://schemas.microsoft.com/office/powerpoint/2010/main" val="109552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a:t>
            </a:r>
            <a:r>
              <a:rPr lang="en-US" dirty="0" smtClean="0"/>
              <a:t>dimensions</a:t>
            </a:r>
            <a:endParaRPr lang="en-US" dirty="0"/>
          </a:p>
        </p:txBody>
      </p:sp>
      <p:pic>
        <p:nvPicPr>
          <p:cNvPr id="4" name="Content Placeholder 3"/>
          <p:cNvPicPr>
            <a:picLocks noGrp="1" noChangeAspect="1"/>
          </p:cNvPicPr>
          <p:nvPr>
            <p:ph idx="1"/>
          </p:nvPr>
        </p:nvPicPr>
        <p:blipFill>
          <a:blip r:embed="rId3"/>
          <a:stretch>
            <a:fillRect/>
          </a:stretch>
        </p:blipFill>
        <p:spPr>
          <a:xfrm>
            <a:off x="1295400" y="1757681"/>
            <a:ext cx="6428032" cy="4516995"/>
          </a:xfrm>
          <a:prstGeom prst="rect">
            <a:avLst/>
          </a:prstGeom>
        </p:spPr>
      </p:pic>
    </p:spTree>
    <p:extLst>
      <p:ext uri="{BB962C8B-B14F-4D97-AF65-F5344CB8AC3E}">
        <p14:creationId xmlns:p14="http://schemas.microsoft.com/office/powerpoint/2010/main" val="1712479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537332" y="1905000"/>
            <a:ext cx="7829428" cy="3008352"/>
          </a:xfrm>
          <a:prstGeom prst="rect">
            <a:avLst/>
          </a:prstGeom>
        </p:spPr>
      </p:pic>
      <p:pic>
        <p:nvPicPr>
          <p:cNvPr id="5" name="Picture 4"/>
          <p:cNvPicPr>
            <a:picLocks noChangeAspect="1"/>
          </p:cNvPicPr>
          <p:nvPr/>
        </p:nvPicPr>
        <p:blipFill>
          <a:blip r:embed="rId4"/>
          <a:stretch>
            <a:fillRect/>
          </a:stretch>
        </p:blipFill>
        <p:spPr>
          <a:xfrm>
            <a:off x="2057400" y="5562600"/>
            <a:ext cx="5406887" cy="914400"/>
          </a:xfrm>
          <a:prstGeom prst="rect">
            <a:avLst/>
          </a:prstGeom>
        </p:spPr>
      </p:pic>
      <p:sp>
        <p:nvSpPr>
          <p:cNvPr id="6" name="Rectangle 5"/>
          <p:cNvSpPr/>
          <p:nvPr/>
        </p:nvSpPr>
        <p:spPr>
          <a:xfrm>
            <a:off x="685799" y="5080991"/>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xmlns="" id="{C5A5B618-6AE8-4340-945D-8182927080E4}"/>
                  </a:ext>
                </a:extLst>
              </p14:cNvPr>
              <p14:cNvContentPartPr/>
              <p14:nvPr/>
            </p14:nvContentPartPr>
            <p14:xfrm>
              <a:off x="1241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1231920" y="2527200"/>
                <a:ext cx="7438680" cy="3880440"/>
              </a:xfrm>
              <a:prstGeom prst="rect">
                <a:avLst/>
              </a:prstGeom>
            </p:spPr>
          </p:pic>
        </mc:Fallback>
      </mc:AlternateContent>
    </p:spTree>
    <p:extLst>
      <p:ext uri="{BB962C8B-B14F-4D97-AF65-F5344CB8AC3E}">
        <p14:creationId xmlns:p14="http://schemas.microsoft.com/office/powerpoint/2010/main" val="42023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lnSpcReduction="10000"/>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914400" y="2667000"/>
            <a:ext cx="7664116" cy="533400"/>
          </a:xfrm>
          <a:prstGeom prst="rect">
            <a:avLst/>
          </a:prstGeom>
        </p:spPr>
      </p:pic>
      <p:pic>
        <p:nvPicPr>
          <p:cNvPr id="5" name="Picture 4"/>
          <p:cNvPicPr>
            <a:picLocks noChangeAspect="1"/>
          </p:cNvPicPr>
          <p:nvPr/>
        </p:nvPicPr>
        <p:blipFill>
          <a:blip r:embed="rId4"/>
          <a:stretch>
            <a:fillRect/>
          </a:stretch>
        </p:blipFill>
        <p:spPr>
          <a:xfrm>
            <a:off x="2209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xmlns="" id="{887F8B1F-0DDF-5942-A3CB-531E5455B99A}"/>
                  </a:ext>
                </a:extLst>
              </p14:cNvPr>
              <p14:cNvContentPartPr/>
              <p14:nvPr/>
            </p14:nvContentPartPr>
            <p14:xfrm>
              <a:off x="914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905040" y="1340280"/>
                <a:ext cx="8120880" cy="3789360"/>
              </a:xfrm>
              <a:prstGeom prst="rect">
                <a:avLst/>
              </a:prstGeom>
            </p:spPr>
          </p:pic>
        </mc:Fallback>
      </mc:AlternateContent>
    </p:spTree>
    <p:extLst>
      <p:ext uri="{BB962C8B-B14F-4D97-AF65-F5344CB8AC3E}">
        <p14:creationId xmlns:p14="http://schemas.microsoft.com/office/powerpoint/2010/main" val="13306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pic>
        <p:nvPicPr>
          <p:cNvPr id="5" name="Picture 4"/>
          <p:cNvPicPr>
            <a:picLocks noChangeAspect="1"/>
          </p:cNvPicPr>
          <p:nvPr/>
        </p:nvPicPr>
        <p:blipFill>
          <a:blip r:embed="rId2"/>
          <a:stretch>
            <a:fillRect/>
          </a:stretch>
        </p:blipFill>
        <p:spPr>
          <a:xfrm>
            <a:off x="457200" y="2514600"/>
            <a:ext cx="8790214" cy="1619250"/>
          </a:xfrm>
          <a:prstGeom prst="rect">
            <a:avLst/>
          </a:prstGeom>
        </p:spPr>
      </p:pic>
      <p:sp>
        <p:nvSpPr>
          <p:cNvPr id="6" name="TextBox 5"/>
          <p:cNvSpPr txBox="1"/>
          <p:nvPr/>
        </p:nvSpPr>
        <p:spPr>
          <a:xfrm>
            <a:off x="2743200" y="4931409"/>
            <a:ext cx="3512693" cy="369332"/>
          </a:xfrm>
          <a:prstGeom prst="rect">
            <a:avLst/>
          </a:prstGeom>
          <a:noFill/>
        </p:spPr>
        <p:txBody>
          <a:bodyPr wrap="none" rtlCol="0">
            <a:spAutoFit/>
          </a:bodyPr>
          <a:lstStyle/>
          <a:p>
            <a:r>
              <a:rPr lang="en-US" b="1" dirty="0"/>
              <a:t>This is what we want to minimize!!</a:t>
            </a:r>
          </a:p>
        </p:txBody>
      </p:sp>
    </p:spTree>
    <p:extLst>
      <p:ext uri="{BB962C8B-B14F-4D97-AF65-F5344CB8AC3E}">
        <p14:creationId xmlns:p14="http://schemas.microsoft.com/office/powerpoint/2010/main" val="1010122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endParaRPr lang="en-US" dirty="0"/>
          </a:p>
          <a:p>
            <a:endParaRPr lang="en-US" dirty="0"/>
          </a:p>
          <a:p>
            <a:r>
              <a:rPr lang="en-US" dirty="0"/>
              <a:t>The gradient for multiple data points is the sum of the </a:t>
            </a:r>
            <a:r>
              <a:rPr lang="en-US" dirty="0" smtClean="0"/>
              <a:t>individual </a:t>
            </a:r>
            <a:r>
              <a:rPr lang="en-US" dirty="0"/>
              <a:t>gradients: </a:t>
            </a:r>
          </a:p>
        </p:txBody>
      </p:sp>
      <p:pic>
        <p:nvPicPr>
          <p:cNvPr id="6" name="Picture 5"/>
          <p:cNvPicPr>
            <a:picLocks noChangeAspect="1"/>
          </p:cNvPicPr>
          <p:nvPr/>
        </p:nvPicPr>
        <p:blipFill>
          <a:blip r:embed="rId3"/>
          <a:stretch>
            <a:fillRect/>
          </a:stretch>
        </p:blipFill>
        <p:spPr>
          <a:xfrm>
            <a:off x="609600" y="2667000"/>
            <a:ext cx="8255000" cy="812800"/>
          </a:xfrm>
          <a:prstGeom prst="rect">
            <a:avLst/>
          </a:prstGeom>
        </p:spPr>
      </p:pic>
      <p:pic>
        <p:nvPicPr>
          <p:cNvPr id="7" name="Picture 6"/>
          <p:cNvPicPr>
            <a:picLocks noChangeAspect="1"/>
          </p:cNvPicPr>
          <p:nvPr/>
        </p:nvPicPr>
        <p:blipFill>
          <a:blip r:embed="rId4"/>
          <a:stretch>
            <a:fillRect/>
          </a:stretch>
        </p:blipFill>
        <p:spPr>
          <a:xfrm>
            <a:off x="1575450" y="4846320"/>
            <a:ext cx="6038818" cy="992294"/>
          </a:xfrm>
          <a:prstGeom prst="rect">
            <a:avLst/>
          </a:prstGeom>
        </p:spPr>
      </p:pic>
    </p:spTree>
    <p:extLst>
      <p:ext uri="{BB962C8B-B14F-4D97-AF65-F5344CB8AC3E}">
        <p14:creationId xmlns:p14="http://schemas.microsoft.com/office/powerpoint/2010/main" val="2259922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2997023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𝑦</m:t>
                        </m:r>
                      </m:e>
                    </m:acc>
                    <m:r>
                      <a:rPr lang="en-US" sz="2400" b="0" i="0" smtClean="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1235721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lnSpcReduction="10000"/>
          </a:bodyPr>
          <a:lstStyle/>
          <a:p>
            <a:r>
              <a:rPr lang="en-US" dirty="0"/>
              <a:t>Let’s walk though a single step of the gradient descent </a:t>
            </a:r>
            <a:r>
              <a:rPr lang="en-US" dirty="0" smtClean="0"/>
              <a:t>algorithm.  We’ll use a simple sentiment classifier with just 2 features, and 1 training instance where the </a:t>
            </a:r>
            <a:r>
              <a:rPr lang="en-US" dirty="0"/>
              <a:t>correct value is </a:t>
            </a:r>
            <a:r>
              <a:rPr lang="en-US" i="1" dirty="0"/>
              <a:t>y </a:t>
            </a:r>
            <a:r>
              <a:rPr lang="en-US" dirty="0"/>
              <a:t>= 1 (this is a positive </a:t>
            </a:r>
            <a:r>
              <a:rPr lang="en-US" dirty="0" smtClean="0"/>
              <a:t>review). </a:t>
            </a:r>
            <a:endParaRPr lang="en-US" dirty="0"/>
          </a:p>
          <a:p>
            <a:pPr algn="ctr"/>
            <a:r>
              <a:rPr lang="en-US" dirty="0" smtClean="0"/>
              <a:t>x</a:t>
            </a:r>
            <a:r>
              <a:rPr lang="en-US" baseline="-25000" dirty="0" smtClean="0"/>
              <a:t>1</a:t>
            </a:r>
            <a:r>
              <a:rPr lang="en-US" dirty="0" smtClean="0"/>
              <a:t> = 3    (count of  positive lexicon words)</a:t>
            </a:r>
            <a:endParaRPr lang="en-US" dirty="0"/>
          </a:p>
          <a:p>
            <a:pPr algn="ctr"/>
            <a:r>
              <a:rPr lang="en-US" dirty="0" smtClean="0"/>
              <a:t>x</a:t>
            </a:r>
            <a:r>
              <a:rPr lang="en-US" baseline="-25000" dirty="0" smtClean="0"/>
              <a:t>2</a:t>
            </a:r>
            <a:r>
              <a:rPr lang="en-US" dirty="0" smtClean="0"/>
              <a:t> </a:t>
            </a:r>
            <a:r>
              <a:rPr lang="en-US" dirty="0"/>
              <a:t>= </a:t>
            </a:r>
            <a:r>
              <a:rPr lang="en-US" dirty="0" smtClean="0"/>
              <a:t>2    </a:t>
            </a:r>
            <a:r>
              <a:rPr lang="en-US" dirty="0"/>
              <a:t>(count of  positive </a:t>
            </a:r>
            <a:r>
              <a:rPr lang="en-US" dirty="0" smtClean="0"/>
              <a:t>negative words</a:t>
            </a:r>
            <a:r>
              <a:rPr lang="en-US" dirty="0"/>
              <a:t>)</a:t>
            </a:r>
          </a:p>
          <a:p>
            <a:r>
              <a:rPr lang="en-US" dirty="0" smtClean="0"/>
              <a:t>The </a:t>
            </a:r>
            <a:r>
              <a:rPr lang="en-US" dirty="0"/>
              <a:t>initial weights and bias in </a:t>
            </a:r>
            <a:r>
              <a:rPr lang="en-US" dirty="0" smtClean="0"/>
              <a:t>θ</a:t>
            </a:r>
            <a:r>
              <a:rPr lang="en-US" baseline="30000" dirty="0" smtClean="0"/>
              <a:t>0</a:t>
            </a:r>
            <a:r>
              <a:rPr lang="en-US" dirty="0" smtClean="0"/>
              <a:t> </a:t>
            </a:r>
            <a:r>
              <a:rPr lang="en-US" dirty="0"/>
              <a:t>are all set to 0, and the initial learning rate </a:t>
            </a:r>
            <a:r>
              <a:rPr lang="en-US" dirty="0" err="1"/>
              <a:t>η</a:t>
            </a:r>
            <a:r>
              <a:rPr lang="en-US" dirty="0"/>
              <a:t> is 0.1: </a:t>
            </a:r>
            <a:endParaRPr lang="en-US" dirty="0" smtClean="0"/>
          </a:p>
          <a:p>
            <a:pPr algn="ctr"/>
            <a:r>
              <a:rPr lang="en-US" dirty="0" smtClean="0"/>
              <a:t>w</a:t>
            </a:r>
            <a:r>
              <a:rPr lang="en-US" baseline="-25000" dirty="0" smtClean="0"/>
              <a:t>1</a:t>
            </a:r>
            <a:r>
              <a:rPr lang="en-US" dirty="0" smtClean="0"/>
              <a:t> = w</a:t>
            </a:r>
            <a:r>
              <a:rPr lang="en-US" baseline="-25000" dirty="0" smtClean="0"/>
              <a:t>2</a:t>
            </a:r>
            <a:r>
              <a:rPr lang="en-US" dirty="0" smtClean="0"/>
              <a:t> </a:t>
            </a:r>
            <a:r>
              <a:rPr lang="en-US" dirty="0"/>
              <a:t>=</a:t>
            </a:r>
            <a:r>
              <a:rPr lang="en-US" dirty="0" smtClean="0"/>
              <a:t> b = 0</a:t>
            </a:r>
          </a:p>
          <a:p>
            <a:pPr algn="ctr"/>
            <a:r>
              <a:rPr lang="en-US" dirty="0" err="1" smtClean="0"/>
              <a:t>η</a:t>
            </a:r>
            <a:r>
              <a:rPr lang="en-US" dirty="0" smtClean="0"/>
              <a:t> = 0.1</a:t>
            </a:r>
          </a:p>
          <a:p>
            <a:r>
              <a:rPr lang="en-US" dirty="0"/>
              <a:t>The single update step requires that we compute the gradient, multiplied by the learning </a:t>
            </a:r>
            <a:r>
              <a:rPr lang="en-US" dirty="0" smtClean="0"/>
              <a:t>rate:</a:t>
            </a:r>
            <a:endParaRPr lang="en-US" dirty="0"/>
          </a:p>
          <a:p>
            <a:pPr algn="ct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5744512"/>
            <a:ext cx="3456940" cy="465910"/>
          </a:xfrm>
          <a:prstGeom prst="rect">
            <a:avLst/>
          </a:prstGeom>
        </p:spPr>
      </p:pic>
    </p:spTree>
    <p:extLst>
      <p:ext uri="{BB962C8B-B14F-4D97-AF65-F5344CB8AC3E}">
        <p14:creationId xmlns:p14="http://schemas.microsoft.com/office/powerpoint/2010/main" val="97221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Worked example</a:t>
            </a:r>
            <a:endParaRPr lang="en-US" dirty="0"/>
          </a:p>
        </p:txBody>
      </p:sp>
      <p:sp>
        <p:nvSpPr>
          <p:cNvPr id="3" name="Content Placeholder 2"/>
          <p:cNvSpPr>
            <a:spLocks noGrp="1"/>
          </p:cNvSpPr>
          <p:nvPr>
            <p:ph idx="1"/>
          </p:nvPr>
        </p:nvSpPr>
        <p:spPr/>
        <p:txBody>
          <a:bodyPr>
            <a:normAutofit/>
          </a:bodyPr>
          <a:lstStyle/>
          <a:p>
            <a:r>
              <a:rPr lang="en-US" smtClean="0"/>
              <a:t>The derivative of this function for one observation vector </a:t>
            </a:r>
            <a:r>
              <a:rPr lang="en-US" i="1" smtClean="0"/>
              <a:t>x </a:t>
            </a:r>
            <a:r>
              <a:rPr lang="en-US" smtClean="0"/>
              <a:t>for a single weight </a:t>
            </a:r>
            <a:r>
              <a:rPr lang="en-US" i="1" smtClean="0"/>
              <a:t>w</a:t>
            </a:r>
            <a:r>
              <a:rPr lang="en-US" i="1" baseline="-25000" smtClean="0"/>
              <a:t>j</a:t>
            </a:r>
            <a:r>
              <a:rPr lang="en-US" smtClean="0"/>
              <a:t> is</a:t>
            </a:r>
          </a:p>
          <a:p>
            <a:endParaRPr lang="en-US" dirty="0" smtClean="0"/>
          </a:p>
          <a:p>
            <a:endParaRPr lang="en-US" dirty="0" smtClean="0"/>
          </a:p>
          <a:p>
            <a:endParaRPr lang="en-US" dirty="0"/>
          </a:p>
          <a:p>
            <a:pPr algn="ctr"/>
            <a:r>
              <a:rPr lang="en-US" dirty="0" smtClean="0"/>
              <a:t>The gradient vector has 3 dimensions, for w</a:t>
            </a:r>
            <a:r>
              <a:rPr lang="en-US" baseline="-25000" dirty="0" smtClean="0"/>
              <a:t>1</a:t>
            </a:r>
            <a:r>
              <a:rPr lang="en-US" dirty="0" smtClean="0"/>
              <a:t>, w</a:t>
            </a:r>
            <a:r>
              <a:rPr lang="en-US" baseline="-25000" dirty="0" smtClean="0"/>
              <a:t>2</a:t>
            </a:r>
            <a:r>
              <a:rPr lang="en-US" dirty="0" smtClean="0"/>
              <a:t>, and b.</a:t>
            </a:r>
            <a:br>
              <a:rPr lang="en-US" dirty="0" smtClean="0"/>
            </a:br>
            <a:r>
              <a:rPr lang="en-US" dirty="0"/>
              <a:t> </a:t>
            </a:r>
            <a:r>
              <a:rPr lang="en-US" dirty="0" smtClean="0"/>
              <a:t>For our input, x</a:t>
            </a:r>
            <a:r>
              <a:rPr lang="en-US" baseline="-25000" dirty="0" smtClean="0"/>
              <a:t>1</a:t>
            </a:r>
            <a:r>
              <a:rPr lang="en-US" dirty="0" smtClean="0"/>
              <a:t> </a:t>
            </a:r>
            <a:r>
              <a:rPr lang="en-US" dirty="0"/>
              <a:t>= </a:t>
            </a:r>
            <a:r>
              <a:rPr lang="en-US" dirty="0" smtClean="0"/>
              <a:t>3 and x</a:t>
            </a:r>
            <a:r>
              <a:rPr lang="en-US" baseline="-25000" dirty="0" smtClean="0"/>
              <a:t>2</a:t>
            </a:r>
            <a:r>
              <a:rPr lang="en-US" dirty="0" smtClean="0"/>
              <a:t> </a:t>
            </a:r>
            <a:r>
              <a:rPr lang="en-US" dirty="0"/>
              <a:t>= </a:t>
            </a:r>
            <a:r>
              <a:rPr lang="en-US" dirty="0" smtClean="0"/>
              <a:t>2</a:t>
            </a:r>
            <a:endParaRPr lang="en-US" dirty="0"/>
          </a:p>
          <a:p>
            <a:pPr algn="ctr"/>
            <a:r>
              <a:rPr lang="en-US" dirty="0"/>
              <a:t>x</a:t>
            </a:r>
            <a:r>
              <a:rPr lang="en-US" baseline="-25000" dirty="0"/>
              <a:t>2</a:t>
            </a:r>
            <a:r>
              <a:rPr lang="en-US" dirty="0"/>
              <a:t> = 2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59" y="4572000"/>
            <a:ext cx="8534400" cy="1134088"/>
          </a:xfrm>
          <a:prstGeom prst="rect">
            <a:avLst/>
          </a:prstGeom>
        </p:spPr>
      </p:pic>
      <p:pic>
        <p:nvPicPr>
          <p:cNvPr id="8" name="Picture 7"/>
          <p:cNvPicPr>
            <a:picLocks noChangeAspect="1"/>
          </p:cNvPicPr>
          <p:nvPr/>
        </p:nvPicPr>
        <p:blipFill>
          <a:blip r:embed="rId4"/>
          <a:stretch>
            <a:fillRect/>
          </a:stretch>
        </p:blipFill>
        <p:spPr>
          <a:xfrm>
            <a:off x="2308859" y="2819400"/>
            <a:ext cx="4572000" cy="904068"/>
          </a:xfrm>
          <a:prstGeom prst="rect">
            <a:avLst/>
          </a:prstGeom>
        </p:spPr>
      </p:pic>
    </p:spTree>
    <p:extLst>
      <p:ext uri="{BB962C8B-B14F-4D97-AF65-F5344CB8AC3E}">
        <p14:creationId xmlns:p14="http://schemas.microsoft.com/office/powerpoint/2010/main" val="1204145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a:t>
            </a:r>
            <a:r>
              <a:rPr lang="en-US" dirty="0" smtClean="0"/>
              <a:t>gradient ∇</a:t>
            </a:r>
            <a:r>
              <a:rPr lang="en-US" baseline="-25000" dirty="0" err="1" smtClean="0"/>
              <a:t>w,b</a:t>
            </a:r>
            <a:r>
              <a:rPr lang="en-US" dirty="0" smtClean="0"/>
              <a:t> , </a:t>
            </a:r>
            <a:r>
              <a:rPr lang="en-US" dirty="0"/>
              <a:t>we compute the new parameter vector θ</a:t>
            </a:r>
            <a:r>
              <a:rPr lang="en-US" baseline="30000" dirty="0"/>
              <a:t>1</a:t>
            </a:r>
            <a:r>
              <a:rPr lang="en-US" dirty="0"/>
              <a:t> by moving </a:t>
            </a:r>
            <a:r>
              <a:rPr lang="en-US" dirty="0" smtClean="0"/>
              <a:t>θ</a:t>
            </a:r>
            <a:r>
              <a:rPr lang="en-US" baseline="30000" dirty="0" smtClean="0"/>
              <a:t>0</a:t>
            </a:r>
            <a:r>
              <a:rPr lang="en-US" dirty="0" smtClean="0"/>
              <a:t> </a:t>
            </a:r>
            <a:r>
              <a:rPr lang="en-US" dirty="0"/>
              <a:t>in the opposite direction from the gradient: </a:t>
            </a:r>
          </a:p>
          <a:p>
            <a:endParaRPr lang="en-US" dirty="0" smtClean="0"/>
          </a:p>
          <a:p>
            <a:endParaRPr lang="en-US" dirty="0"/>
          </a:p>
          <a:p>
            <a:endParaRPr lang="en-US" dirty="0" smtClean="0"/>
          </a:p>
          <a:p>
            <a:endParaRPr lang="en-US" dirty="0"/>
          </a:p>
          <a:p>
            <a:endParaRPr lang="en-US" dirty="0" smtClean="0"/>
          </a:p>
          <a:p>
            <a:r>
              <a:rPr lang="en-US" dirty="0"/>
              <a:t>So after one step of gradient descent, the weights have shifted to be: </a:t>
            </a:r>
          </a:p>
          <a:p>
            <a:pPr algn="ctr"/>
            <a:r>
              <a:rPr lang="en-US" i="1" dirty="0" smtClean="0"/>
              <a:t>w</a:t>
            </a:r>
            <a:r>
              <a:rPr lang="en-US" baseline="-25000" dirty="0" smtClean="0"/>
              <a:t>1</a:t>
            </a:r>
            <a:r>
              <a:rPr lang="en-US" dirty="0" smtClean="0"/>
              <a:t> </a:t>
            </a:r>
            <a:r>
              <a:rPr lang="en-US" dirty="0"/>
              <a:t>= </a:t>
            </a:r>
            <a:r>
              <a:rPr lang="en-US" dirty="0" smtClean="0"/>
              <a:t>0.15</a:t>
            </a:r>
            <a:r>
              <a:rPr lang="en-US" dirty="0"/>
              <a:t>, </a:t>
            </a:r>
            <a:r>
              <a:rPr lang="en-US" i="1" dirty="0"/>
              <a:t>w</a:t>
            </a:r>
            <a:r>
              <a:rPr lang="en-US" baseline="-25000" dirty="0"/>
              <a:t>2</a:t>
            </a:r>
            <a:r>
              <a:rPr lang="en-US" dirty="0"/>
              <a:t> </a:t>
            </a:r>
            <a:r>
              <a:rPr lang="en-US" dirty="0" smtClean="0"/>
              <a:t>= 0.1, and </a:t>
            </a:r>
            <a:r>
              <a:rPr lang="en-US" i="1" dirty="0" smtClean="0"/>
              <a:t>b</a:t>
            </a:r>
            <a:r>
              <a:rPr lang="en-US" dirty="0" smtClean="0"/>
              <a:t>= .05 </a:t>
            </a:r>
            <a:endParaRPr lang="en-US" dirty="0"/>
          </a:p>
        </p:txBody>
      </p:sp>
      <p:grpSp>
        <p:nvGrpSpPr>
          <p:cNvPr id="7" name="Group 6"/>
          <p:cNvGrpSpPr/>
          <p:nvPr/>
        </p:nvGrpSpPr>
        <p:grpSpPr>
          <a:xfrm>
            <a:off x="1828800" y="3124200"/>
            <a:ext cx="4926932" cy="1165068"/>
            <a:chOff x="1371600" y="3276600"/>
            <a:chExt cx="4926932" cy="116506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3276600"/>
              <a:ext cx="4241132" cy="1165068"/>
            </a:xfrm>
            <a:prstGeom prst="rect">
              <a:avLst/>
            </a:prstGeom>
          </p:spPr>
        </p:pic>
        <p:sp>
          <p:nvSpPr>
            <p:cNvPr id="6" name="Rectangle 5"/>
            <p:cNvSpPr/>
            <p:nvPr/>
          </p:nvSpPr>
          <p:spPr>
            <a:xfrm>
              <a:off x="1371600" y="3580415"/>
              <a:ext cx="519694" cy="553998"/>
            </a:xfrm>
            <a:prstGeom prst="rect">
              <a:avLst/>
            </a:prstGeom>
          </p:spPr>
          <p:txBody>
            <a:bodyPr wrap="none">
              <a:spAutoFit/>
            </a:bodyPr>
            <a:lstStyle/>
            <a:p>
              <a:r>
                <a:rPr lang="en-US" sz="3000" dirty="0"/>
                <a:t>θ</a:t>
              </a:r>
              <a:r>
                <a:rPr lang="en-US" sz="3000" baseline="30000" dirty="0"/>
                <a:t>1</a:t>
              </a:r>
              <a:endParaRPr lang="en-US" sz="3000" dirty="0"/>
            </a:p>
          </p:txBody>
        </p:sp>
      </p:grpSp>
    </p:spTree>
    <p:extLst>
      <p:ext uri="{BB962C8B-B14F-4D97-AF65-F5344CB8AC3E}">
        <p14:creationId xmlns:p14="http://schemas.microsoft.com/office/powerpoint/2010/main" val="331467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p:sp>
        <p:nvSpPr>
          <p:cNvPr id="3" name="Content Placeholder 2"/>
          <p:cNvSpPr>
            <a:spLocks noGrp="1"/>
          </p:cNvSpPr>
          <p:nvPr>
            <p:ph idx="1"/>
          </p:nvPr>
        </p:nvSpPr>
        <p:spPr/>
        <p:txBody>
          <a:bodyPr/>
          <a:lstStyle/>
          <a:p>
            <a:r>
              <a:rPr lang="en-US" dirty="0"/>
              <a:t>The building block of a neural network is a single computational unit. A unit takes a set of real valued numbers as input, performs some computation.</a:t>
            </a:r>
          </a:p>
          <a:p>
            <a:endParaRPr lang="en-US" dirty="0"/>
          </a:p>
        </p:txBody>
      </p:sp>
      <p:pic>
        <p:nvPicPr>
          <p:cNvPr id="4" name="Picture 3"/>
          <p:cNvPicPr>
            <a:picLocks noChangeAspect="1"/>
          </p:cNvPicPr>
          <p:nvPr/>
        </p:nvPicPr>
        <p:blipFill>
          <a:blip r:embed="rId2"/>
          <a:stretch>
            <a:fillRect/>
          </a:stretch>
        </p:blipFill>
        <p:spPr>
          <a:xfrm>
            <a:off x="2362200" y="2438400"/>
            <a:ext cx="4146550" cy="3701283"/>
          </a:xfrm>
          <a:prstGeom prst="rect">
            <a:avLst/>
          </a:prstGeom>
        </p:spPr>
      </p:pic>
    </p:spTree>
    <p:extLst>
      <p:ext uri="{BB962C8B-B14F-4D97-AF65-F5344CB8AC3E}">
        <p14:creationId xmlns:p14="http://schemas.microsoft.com/office/powerpoint/2010/main" val="14117937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 A brain-inspired metaphor</a:t>
            </a:r>
            <a:endParaRPr lang="en-US" dirty="0"/>
          </a:p>
        </p:txBody>
      </p:sp>
      <p:pic>
        <p:nvPicPr>
          <p:cNvPr id="6" name="Picture 5"/>
          <p:cNvPicPr>
            <a:picLocks noChangeAspect="1"/>
          </p:cNvPicPr>
          <p:nvPr/>
        </p:nvPicPr>
        <p:blipFill>
          <a:blip r:embed="rId2"/>
          <a:stretch>
            <a:fillRect/>
          </a:stretch>
        </p:blipFill>
        <p:spPr>
          <a:xfrm>
            <a:off x="194927" y="1905000"/>
            <a:ext cx="8799865" cy="4559300"/>
          </a:xfrm>
          <a:prstGeom prst="rect">
            <a:avLst/>
          </a:prstGeom>
        </p:spPr>
      </p:pic>
    </p:spTree>
    <p:extLst>
      <p:ext uri="{BB962C8B-B14F-4D97-AF65-F5344CB8AC3E}">
        <p14:creationId xmlns:p14="http://schemas.microsoft.com/office/powerpoint/2010/main" val="13853658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single neuron</a:t>
            </a:r>
            <a:endParaRPr lang="en-US" dirty="0"/>
          </a:p>
        </p:txBody>
      </p:sp>
      <p:pic>
        <p:nvPicPr>
          <p:cNvPr id="3" name="Picture 2"/>
          <p:cNvPicPr>
            <a:picLocks noChangeAspect="1"/>
          </p:cNvPicPr>
          <p:nvPr/>
        </p:nvPicPr>
        <p:blipFill>
          <a:blip r:embed="rId3"/>
          <a:stretch>
            <a:fillRect/>
          </a:stretch>
        </p:blipFill>
        <p:spPr>
          <a:xfrm>
            <a:off x="1219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5715000" y="1524000"/>
            <a:ext cx="2374900" cy="4382412"/>
          </a:xfrm>
          <a:prstGeom prst="rect">
            <a:avLst/>
          </a:prstGeom>
        </p:spPr>
      </p:pic>
    </p:spTree>
    <p:extLst>
      <p:ext uri="{BB962C8B-B14F-4D97-AF65-F5344CB8AC3E}">
        <p14:creationId xmlns:p14="http://schemas.microsoft.com/office/powerpoint/2010/main" val="14104852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a:t>
            </a:r>
            <a:endParaRPr lang="en-US" dirty="0"/>
          </a:p>
        </p:txBody>
      </p:sp>
      <p:pic>
        <p:nvPicPr>
          <p:cNvPr id="6" name="Picture 5"/>
          <p:cNvPicPr>
            <a:picLocks noChangeAspect="1"/>
          </p:cNvPicPr>
          <p:nvPr/>
        </p:nvPicPr>
        <p:blipFill>
          <a:blip r:embed="rId3"/>
          <a:stretch>
            <a:fillRect/>
          </a:stretch>
        </p:blipFill>
        <p:spPr>
          <a:xfrm>
            <a:off x="609600" y="2324100"/>
            <a:ext cx="3713554" cy="3962400"/>
          </a:xfrm>
          <a:prstGeom prst="rect">
            <a:avLst/>
          </a:prstGeom>
        </p:spPr>
      </p:pic>
      <p:pic>
        <p:nvPicPr>
          <p:cNvPr id="7" name="Picture 6"/>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6666387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Perceptron</a:t>
            </a:r>
            <a:endParaRPr lang="en-US" dirty="0"/>
          </a:p>
        </p:txBody>
      </p:sp>
      <p:sp>
        <p:nvSpPr>
          <p:cNvPr id="3" name="Content Placeholder 2"/>
          <p:cNvSpPr>
            <a:spLocks noGrp="1"/>
          </p:cNvSpPr>
          <p:nvPr>
            <p:ph idx="1"/>
          </p:nvPr>
        </p:nvSpPr>
        <p:spPr/>
        <p:txBody>
          <a:bodyPr/>
          <a:lstStyle/>
          <a:p>
            <a:r>
              <a:rPr lang="en-US" dirty="0" err="1" smtClean="0"/>
              <a:t>Perceptrons</a:t>
            </a:r>
            <a:r>
              <a:rPr lang="en-US" dirty="0" smtClean="0"/>
              <a:t> were developed in the 1950s and 1960s loosely inspired by the neuron. </a:t>
            </a:r>
            <a:endParaRPr lang="en-US" dirty="0"/>
          </a:p>
        </p:txBody>
      </p:sp>
      <p:pic>
        <p:nvPicPr>
          <p:cNvPr id="4" name="Picture 4"/>
          <p:cNvPicPr>
            <a:picLocks noChangeAspect="1" noChangeArrowheads="1"/>
          </p:cNvPicPr>
          <p:nvPr/>
        </p:nvPicPr>
        <p:blipFill>
          <a:blip r:embed="rId2" cstate="print"/>
          <a:srcRect/>
          <a:stretch>
            <a:fillRect/>
          </a:stretch>
        </p:blipFill>
        <p:spPr bwMode="auto">
          <a:xfrm>
            <a:off x="4686300" y="3143251"/>
            <a:ext cx="4114800" cy="2422187"/>
          </a:xfrm>
          <a:prstGeom prst="rect">
            <a:avLst/>
          </a:prstGeom>
          <a:noFill/>
          <a:ln w="9525">
            <a:noFill/>
            <a:miter lim="800000"/>
            <a:headEnd/>
            <a:tailEnd/>
          </a:ln>
        </p:spPr>
      </p:pic>
      <p:pic>
        <p:nvPicPr>
          <p:cNvPr id="6" name="Picture 5"/>
          <p:cNvPicPr>
            <a:picLocks noChangeAspect="1"/>
          </p:cNvPicPr>
          <p:nvPr/>
        </p:nvPicPr>
        <p:blipFill>
          <a:blip r:embed="rId3"/>
          <a:stretch>
            <a:fillRect/>
          </a:stretch>
        </p:blipFill>
        <p:spPr>
          <a:xfrm>
            <a:off x="1314450" y="3792737"/>
            <a:ext cx="2667000" cy="1314450"/>
          </a:xfrm>
          <a:prstGeom prst="rect">
            <a:avLst/>
          </a:prstGeom>
        </p:spPr>
      </p:pic>
    </p:spTree>
    <p:extLst>
      <p:ext uri="{BB962C8B-B14F-4D97-AF65-F5344CB8AC3E}">
        <p14:creationId xmlns:p14="http://schemas.microsoft.com/office/powerpoint/2010/main" val="3416232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Perceptron</a:t>
            </a:r>
            <a:endParaRPr lang="en-US" dirty="0"/>
          </a:p>
        </p:txBody>
      </p:sp>
      <p:sp>
        <p:nvSpPr>
          <p:cNvPr id="3" name="Content Placeholder 2"/>
          <p:cNvSpPr>
            <a:spLocks noGrp="1"/>
          </p:cNvSpPr>
          <p:nvPr>
            <p:ph idx="1"/>
          </p:nvPr>
        </p:nvSpPr>
        <p:spPr/>
        <p:txBody>
          <a:bodyPr/>
          <a:lstStyle/>
          <a:p>
            <a:r>
              <a:rPr lang="en-US" dirty="0" smtClean="0"/>
              <a:t>Perceptron </a:t>
            </a:r>
            <a:r>
              <a:rPr lang="en-US" dirty="0"/>
              <a:t>has </a:t>
            </a:r>
            <a:r>
              <a:rPr lang="en-US" dirty="0" smtClean="0"/>
              <a:t>inputs</a:t>
            </a:r>
            <a:r>
              <a:rPr lang="en-US" dirty="0"/>
              <a:t>, x</a:t>
            </a:r>
            <a:r>
              <a:rPr lang="en-US" baseline="-25000" dirty="0"/>
              <a:t>1</a:t>
            </a:r>
            <a:r>
              <a:rPr lang="en-US" dirty="0"/>
              <a:t>,x</a:t>
            </a:r>
            <a:r>
              <a:rPr lang="en-US" baseline="-25000" dirty="0"/>
              <a:t>2</a:t>
            </a:r>
            <a:r>
              <a:rPr lang="en-US" dirty="0" smtClean="0"/>
              <a:t>, .. </a:t>
            </a:r>
            <a:r>
              <a:rPr lang="en-US" dirty="0" err="1" smtClean="0"/>
              <a:t>x</a:t>
            </a:r>
            <a:r>
              <a:rPr lang="en-US" baseline="-25000" dirty="0" err="1" smtClean="0"/>
              <a:t>N</a:t>
            </a:r>
            <a:r>
              <a:rPr lang="en-US" dirty="0" smtClean="0"/>
              <a:t>, and weights w</a:t>
            </a:r>
            <a:r>
              <a:rPr lang="en-US" baseline="-25000" dirty="0" smtClean="0"/>
              <a:t>1</a:t>
            </a:r>
            <a:r>
              <a:rPr lang="en-US" dirty="0" smtClean="0"/>
              <a:t>,w</a:t>
            </a:r>
            <a:r>
              <a:rPr lang="en-US" baseline="-25000" dirty="0" smtClean="0"/>
              <a:t>2</a:t>
            </a:r>
            <a:r>
              <a:rPr lang="en-US" dirty="0"/>
              <a:t>, .. </a:t>
            </a:r>
            <a:r>
              <a:rPr lang="en-US" dirty="0" err="1" smtClean="0"/>
              <a:t>w</a:t>
            </a:r>
            <a:r>
              <a:rPr lang="en-US" baseline="-25000" dirty="0" err="1" smtClean="0"/>
              <a:t>N</a:t>
            </a:r>
            <a:endParaRPr lang="en-US" baseline="-25000" dirty="0" smtClean="0"/>
          </a:p>
          <a:p>
            <a:r>
              <a:rPr lang="en-US" dirty="0" smtClean="0"/>
              <a:t>The perceptron outputs 0 or 1, based on the weighted sum is less than or greater than a threshold value</a:t>
            </a:r>
          </a:p>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50" y="4000500"/>
            <a:ext cx="4286250" cy="764574"/>
          </a:xfrm>
          <a:prstGeom prst="rect">
            <a:avLst/>
          </a:prstGeom>
        </p:spPr>
      </p:pic>
      <p:pic>
        <p:nvPicPr>
          <p:cNvPr id="5" name="Picture 4"/>
          <p:cNvPicPr>
            <a:picLocks noChangeAspect="1"/>
          </p:cNvPicPr>
          <p:nvPr/>
        </p:nvPicPr>
        <p:blipFill>
          <a:blip r:embed="rId3"/>
          <a:stretch>
            <a:fillRect/>
          </a:stretch>
        </p:blipFill>
        <p:spPr>
          <a:xfrm>
            <a:off x="1314450" y="3792737"/>
            <a:ext cx="2667000" cy="1314450"/>
          </a:xfrm>
          <a:prstGeom prst="rect">
            <a:avLst/>
          </a:prstGeom>
        </p:spPr>
      </p:pic>
    </p:spTree>
    <p:extLst>
      <p:ext uri="{BB962C8B-B14F-4D97-AF65-F5344CB8AC3E}">
        <p14:creationId xmlns:p14="http://schemas.microsoft.com/office/powerpoint/2010/main" val="12827380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Perceptrons</a:t>
            </a:r>
            <a:r>
              <a:rPr lang="en-US" dirty="0" smtClean="0"/>
              <a:t> for decision making</a:t>
            </a:r>
            <a:endParaRPr lang="en-US" dirty="0"/>
          </a:p>
        </p:txBody>
      </p:sp>
      <p:sp>
        <p:nvSpPr>
          <p:cNvPr id="3" name="Content Placeholder 2"/>
          <p:cNvSpPr>
            <a:spLocks noGrp="1"/>
          </p:cNvSpPr>
          <p:nvPr>
            <p:ph idx="1"/>
          </p:nvPr>
        </p:nvSpPr>
        <p:spPr/>
        <p:txBody>
          <a:bodyPr/>
          <a:lstStyle/>
          <a:p>
            <a:r>
              <a:rPr lang="en-US" dirty="0"/>
              <a:t>We can think about the perceptron as a device that makes decisions by weighing up evidence</a:t>
            </a:r>
            <a:r>
              <a:rPr lang="en-US" dirty="0" smtClean="0"/>
              <a:t>.</a:t>
            </a:r>
          </a:p>
          <a:p>
            <a:r>
              <a:rPr lang="en-US" dirty="0" smtClean="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4857750" y="3429000"/>
            <a:ext cx="3048000" cy="2354461"/>
          </a:xfrm>
          <a:prstGeom prst="rect">
            <a:avLst/>
          </a:prstGeom>
        </p:spPr>
      </p:pic>
      <p:pic>
        <p:nvPicPr>
          <p:cNvPr id="13" name="Picture 12"/>
          <p:cNvPicPr>
            <a:picLocks noChangeAspect="1"/>
          </p:cNvPicPr>
          <p:nvPr/>
        </p:nvPicPr>
        <p:blipFill>
          <a:blip r:embed="rId3"/>
          <a:stretch>
            <a:fillRect/>
          </a:stretch>
        </p:blipFill>
        <p:spPr>
          <a:xfrm>
            <a:off x="1314450" y="3792737"/>
            <a:ext cx="2667000" cy="1314450"/>
          </a:xfrm>
          <a:prstGeom prst="rect">
            <a:avLst/>
          </a:prstGeom>
        </p:spPr>
      </p:pic>
    </p:spTree>
    <p:extLst>
      <p:ext uri="{BB962C8B-B14F-4D97-AF65-F5344CB8AC3E}">
        <p14:creationId xmlns:p14="http://schemas.microsoft.com/office/powerpoint/2010/main" val="9081954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703320" cy="1450757"/>
          </a:xfrm>
        </p:spPr>
        <p:txBody>
          <a:bodyPr/>
          <a:lstStyle/>
          <a:p>
            <a:r>
              <a:rPr lang="en-US" smtClean="0"/>
              <a:t>Sentiment classifier</a:t>
            </a:r>
            <a:endParaRPr lang="en-US"/>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a:xfrm>
            <a:off x="4663440" y="1845737"/>
            <a:ext cx="3794760" cy="4021664"/>
          </a:xfrm>
        </p:spPr>
        <p:txBody>
          <a:bodyPr/>
          <a:lstStyle/>
          <a:p>
            <a:r>
              <a:rPr lang="en-US" b="1" dirty="0" smtClean="0"/>
              <a:t>Input:</a:t>
            </a:r>
            <a:r>
              <a:rPr lang="en-US" dirty="0" smtClean="0"/>
              <a:t> "Spiraling </a:t>
            </a:r>
            <a:r>
              <a:rPr lang="en-US" dirty="0"/>
              <a:t>away from narrative control as its first three episodes unreel, this series, about a post-apocalyptic future in which nearly everyone is blind, wastes the time of Jason </a:t>
            </a:r>
            <a:r>
              <a:rPr lang="en-US" dirty="0" err="1"/>
              <a:t>Momoa</a:t>
            </a:r>
            <a:r>
              <a:rPr lang="en-US" dirty="0"/>
              <a:t> and </a:t>
            </a:r>
            <a:r>
              <a:rPr lang="en-US" dirty="0" err="1"/>
              <a:t>Alfre</a:t>
            </a:r>
            <a:r>
              <a:rPr lang="en-US" dirty="0"/>
              <a:t> Woodard, among others, on a story that starts from a position of fun, giddy strangeness and drags itself forward at a lugubrious pace." </a:t>
            </a:r>
            <a:endParaRPr lang="en-US" dirty="0" smtClean="0"/>
          </a:p>
          <a:p>
            <a:r>
              <a:rPr lang="en-US" b="1" dirty="0" smtClean="0"/>
              <a:t>Output: positive (1) </a:t>
            </a:r>
            <a:r>
              <a:rPr lang="en-US" dirty="0" smtClean="0"/>
              <a:t>or</a:t>
            </a:r>
            <a:r>
              <a:rPr lang="en-US" b="1" dirty="0" smtClean="0"/>
              <a:t> negative (0)</a:t>
            </a:r>
            <a:endParaRPr lang="en-US" b="1" dirty="0"/>
          </a:p>
          <a:p>
            <a:endParaRPr lang="en-US" dirty="0"/>
          </a:p>
        </p:txBody>
      </p:sp>
    </p:spTree>
    <p:extLst>
      <p:ext uri="{BB962C8B-B14F-4D97-AF65-F5344CB8AC3E}">
        <p14:creationId xmlns:p14="http://schemas.microsoft.com/office/powerpoint/2010/main" val="15258425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385763" indent="-385763">
              <a:buFont typeface="+mj-lt"/>
              <a:buAutoNum type="arabicPeriod"/>
            </a:pPr>
            <a:r>
              <a:rPr lang="en-US" dirty="0"/>
              <a:t>Is the weather good?</a:t>
            </a:r>
          </a:p>
          <a:p>
            <a:pPr marL="385763" indent="-385763">
              <a:buFont typeface="+mj-lt"/>
              <a:buAutoNum type="arabicPeriod"/>
            </a:pPr>
            <a:r>
              <a:rPr lang="en-US" dirty="0"/>
              <a:t>Can your loyal companion come with you?</a:t>
            </a:r>
          </a:p>
          <a:p>
            <a:pPr marL="385763" indent="-385763">
              <a:buFont typeface="+mj-lt"/>
              <a:buAutoNum type="arabicPeriod"/>
            </a:pPr>
            <a:r>
              <a:rPr lang="en-US" dirty="0"/>
              <a:t>Is the festival near public transit</a:t>
            </a:r>
            <a:r>
              <a:rPr lang="en-US" dirty="0" smtClean="0"/>
              <a:t>?</a:t>
            </a:r>
          </a:p>
          <a:p>
            <a:r>
              <a:rPr lang="en-US" dirty="0" smtClean="0"/>
              <a:t>These can be the binary input values to a perceptron  </a:t>
            </a:r>
          </a:p>
          <a:p>
            <a:pPr marL="385763" indent="-385763">
              <a:buFont typeface="+mj-lt"/>
              <a:buAutoNum type="arabicPeriod"/>
            </a:pPr>
            <a:endParaRPr lang="en-US" dirty="0"/>
          </a:p>
          <a:p>
            <a:pPr marL="385763" indent="-385763">
              <a:buFont typeface="+mj-lt"/>
              <a:buAutoNum type="arabicPeriod"/>
            </a:pPr>
            <a:endParaRPr lang="en-US" dirty="0" smtClean="0"/>
          </a:p>
          <a:p>
            <a:pPr marL="385763" indent="-385763">
              <a:buFont typeface="+mj-lt"/>
              <a:buAutoNum type="arabicPeriod"/>
            </a:pPr>
            <a:endParaRPr lang="en-US" dirty="0"/>
          </a:p>
          <a:p>
            <a:pPr marL="385763" indent="-385763">
              <a:buFont typeface="+mj-lt"/>
              <a:buAutoNum type="arabicPeriod"/>
            </a:pPr>
            <a:endParaRPr lang="en-US" dirty="0" smtClean="0"/>
          </a:p>
        </p:txBody>
      </p:sp>
      <p:pic>
        <p:nvPicPr>
          <p:cNvPr id="10" name="Picture 9"/>
          <p:cNvPicPr>
            <a:picLocks noChangeAspect="1"/>
          </p:cNvPicPr>
          <p:nvPr/>
        </p:nvPicPr>
        <p:blipFill>
          <a:blip r:embed="rId3"/>
          <a:stretch>
            <a:fillRect/>
          </a:stretch>
        </p:blipFill>
        <p:spPr>
          <a:xfrm>
            <a:off x="37540" y="4286250"/>
            <a:ext cx="1543050" cy="1543050"/>
          </a:xfrm>
          <a:prstGeom prst="rect">
            <a:avLst/>
          </a:prstGeom>
        </p:spPr>
      </p:pic>
      <p:pic>
        <p:nvPicPr>
          <p:cNvPr id="11" name="Picture 10"/>
          <p:cNvPicPr>
            <a:picLocks noChangeAspect="1"/>
          </p:cNvPicPr>
          <p:nvPr/>
        </p:nvPicPr>
        <p:blipFill>
          <a:blip r:embed="rId4"/>
          <a:stretch>
            <a:fillRect/>
          </a:stretch>
        </p:blipFill>
        <p:spPr>
          <a:xfrm>
            <a:off x="1866340" y="4286250"/>
            <a:ext cx="2164993" cy="1543050"/>
          </a:xfrm>
          <a:prstGeom prst="rect">
            <a:avLst/>
          </a:prstGeom>
        </p:spPr>
      </p:pic>
      <p:pic>
        <p:nvPicPr>
          <p:cNvPr id="12" name="Picture 11"/>
          <p:cNvPicPr>
            <a:picLocks noChangeAspect="1"/>
          </p:cNvPicPr>
          <p:nvPr/>
        </p:nvPicPr>
        <p:blipFill>
          <a:blip r:embed="rId5"/>
          <a:stretch>
            <a:fillRect/>
          </a:stretch>
        </p:blipFill>
        <p:spPr>
          <a:xfrm>
            <a:off x="4301955" y="4286250"/>
            <a:ext cx="2135371" cy="1543050"/>
          </a:xfrm>
          <a:prstGeom prst="rect">
            <a:avLst/>
          </a:prstGeom>
        </p:spPr>
      </p:pic>
      <p:pic>
        <p:nvPicPr>
          <p:cNvPr id="13" name="Picture 12"/>
          <p:cNvPicPr>
            <a:picLocks noChangeAspect="1"/>
          </p:cNvPicPr>
          <p:nvPr/>
        </p:nvPicPr>
        <p:blipFill>
          <a:blip r:embed="rId6"/>
          <a:stretch>
            <a:fillRect/>
          </a:stretch>
        </p:blipFill>
        <p:spPr>
          <a:xfrm>
            <a:off x="6495490" y="4400550"/>
            <a:ext cx="2667000" cy="1314450"/>
          </a:xfrm>
          <a:prstGeom prst="rect">
            <a:avLst/>
          </a:prstGeom>
        </p:spPr>
      </p:pic>
    </p:spTree>
    <p:extLst>
      <p:ext uri="{BB962C8B-B14F-4D97-AF65-F5344CB8AC3E}">
        <p14:creationId xmlns:p14="http://schemas.microsoft.com/office/powerpoint/2010/main" val="7630669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smtClean="0"/>
              <a:t>By varying weights and the threshold we get different models of decision making </a:t>
            </a:r>
          </a:p>
          <a:p>
            <a:r>
              <a:rPr lang="en-US" dirty="0" smtClean="0"/>
              <a:t>Example 1: w</a:t>
            </a:r>
            <a:r>
              <a:rPr lang="en-US" baseline="-25000" dirty="0" smtClean="0"/>
              <a:t>1</a:t>
            </a:r>
            <a:r>
              <a:rPr lang="en-US" dirty="0" smtClean="0"/>
              <a:t>= 6   w</a:t>
            </a:r>
            <a:r>
              <a:rPr lang="en-US" baseline="-25000" dirty="0" smtClean="0"/>
              <a:t>2 </a:t>
            </a:r>
            <a:r>
              <a:rPr lang="en-US" dirty="0"/>
              <a:t>= </a:t>
            </a:r>
            <a:r>
              <a:rPr lang="en-US" dirty="0" smtClean="0"/>
              <a:t>2</a:t>
            </a:r>
            <a:r>
              <a:rPr lang="en-US" dirty="0"/>
              <a:t>   </a:t>
            </a:r>
            <a:r>
              <a:rPr lang="en-US" dirty="0" smtClean="0"/>
              <a:t>w</a:t>
            </a:r>
            <a:r>
              <a:rPr lang="en-US" baseline="-25000" dirty="0" smtClean="0"/>
              <a:t>3</a:t>
            </a:r>
            <a:r>
              <a:rPr lang="en-US" dirty="0" smtClean="0"/>
              <a:t> </a:t>
            </a:r>
            <a:r>
              <a:rPr lang="en-US" dirty="0"/>
              <a:t>= </a:t>
            </a:r>
            <a:r>
              <a:rPr lang="en-US" dirty="0" smtClean="0"/>
              <a:t>2,  threshold = 5</a:t>
            </a:r>
          </a:p>
          <a:p>
            <a:r>
              <a:rPr lang="en-US" dirty="0" smtClean="0"/>
              <a:t>Example 2: </a:t>
            </a:r>
            <a:r>
              <a:rPr lang="en-US" dirty="0"/>
              <a:t>w</a:t>
            </a:r>
            <a:r>
              <a:rPr lang="en-US" baseline="-25000" dirty="0"/>
              <a:t>1</a:t>
            </a:r>
            <a:r>
              <a:rPr lang="en-US" dirty="0"/>
              <a:t>= 6   w</a:t>
            </a:r>
            <a:r>
              <a:rPr lang="en-US" baseline="-25000" dirty="0"/>
              <a:t>2 </a:t>
            </a:r>
            <a:r>
              <a:rPr lang="en-US" dirty="0"/>
              <a:t>= 2   w</a:t>
            </a:r>
            <a:r>
              <a:rPr lang="en-US" baseline="-25000" dirty="0"/>
              <a:t>3</a:t>
            </a:r>
            <a:r>
              <a:rPr lang="en-US" dirty="0"/>
              <a:t> = 2,  threshold = </a:t>
            </a:r>
            <a:r>
              <a:rPr lang="en-US" dirty="0" smtClean="0"/>
              <a:t>3</a:t>
            </a:r>
            <a:endParaRPr lang="en-US" dirty="0"/>
          </a:p>
          <a:p>
            <a:endParaRPr lang="en-US" dirty="0" smtClean="0"/>
          </a:p>
        </p:txBody>
      </p:sp>
      <p:pic>
        <p:nvPicPr>
          <p:cNvPr id="8" name="Picture 7"/>
          <p:cNvPicPr>
            <a:picLocks noChangeAspect="1"/>
          </p:cNvPicPr>
          <p:nvPr/>
        </p:nvPicPr>
        <p:blipFill>
          <a:blip r:embed="rId3"/>
          <a:stretch>
            <a:fillRect/>
          </a:stretch>
        </p:blipFill>
        <p:spPr>
          <a:xfrm>
            <a:off x="37540" y="4286250"/>
            <a:ext cx="1543050" cy="1543050"/>
          </a:xfrm>
          <a:prstGeom prst="rect">
            <a:avLst/>
          </a:prstGeom>
        </p:spPr>
      </p:pic>
      <p:pic>
        <p:nvPicPr>
          <p:cNvPr id="10" name="Picture 9"/>
          <p:cNvPicPr>
            <a:picLocks noChangeAspect="1"/>
          </p:cNvPicPr>
          <p:nvPr/>
        </p:nvPicPr>
        <p:blipFill>
          <a:blip r:embed="rId4"/>
          <a:stretch>
            <a:fillRect/>
          </a:stretch>
        </p:blipFill>
        <p:spPr>
          <a:xfrm>
            <a:off x="1866340" y="4286250"/>
            <a:ext cx="2164993" cy="1543050"/>
          </a:xfrm>
          <a:prstGeom prst="rect">
            <a:avLst/>
          </a:prstGeom>
        </p:spPr>
      </p:pic>
      <p:pic>
        <p:nvPicPr>
          <p:cNvPr id="11" name="Picture 10"/>
          <p:cNvPicPr>
            <a:picLocks noChangeAspect="1"/>
          </p:cNvPicPr>
          <p:nvPr/>
        </p:nvPicPr>
        <p:blipFill>
          <a:blip r:embed="rId5"/>
          <a:stretch>
            <a:fillRect/>
          </a:stretch>
        </p:blipFill>
        <p:spPr>
          <a:xfrm>
            <a:off x="4301955" y="4286250"/>
            <a:ext cx="2135371" cy="1543050"/>
          </a:xfrm>
          <a:prstGeom prst="rect">
            <a:avLst/>
          </a:prstGeom>
        </p:spPr>
      </p:pic>
      <p:pic>
        <p:nvPicPr>
          <p:cNvPr id="12" name="Picture 11"/>
          <p:cNvPicPr>
            <a:picLocks noChangeAspect="1"/>
          </p:cNvPicPr>
          <p:nvPr/>
        </p:nvPicPr>
        <p:blipFill>
          <a:blip r:embed="rId6"/>
          <a:stretch>
            <a:fillRect/>
          </a:stretch>
        </p:blipFill>
        <p:spPr>
          <a:xfrm>
            <a:off x="6495490" y="4400550"/>
            <a:ext cx="2667000" cy="1314450"/>
          </a:xfrm>
          <a:prstGeom prst="rect">
            <a:avLst/>
          </a:prstGeom>
        </p:spPr>
      </p:pic>
    </p:spTree>
    <p:extLst>
      <p:ext uri="{BB962C8B-B14F-4D97-AF65-F5344CB8AC3E}">
        <p14:creationId xmlns:p14="http://schemas.microsoft.com/office/powerpoint/2010/main" val="1583694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304800" y="1943100"/>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t>A complex network of </a:t>
            </a:r>
            <a:r>
              <a:rPr lang="en-US" sz="2400" dirty="0" err="1"/>
              <a:t>perceptrons</a:t>
            </a:r>
            <a:r>
              <a:rPr lang="en-US" sz="2400" dirty="0"/>
              <a:t> could make quite subtle decisions:</a:t>
            </a:r>
          </a:p>
          <a:p>
            <a:endParaRPr lang="en-US" sz="2400" dirty="0"/>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dirty="0" err="1"/>
              <a:t>Perceptrons</a:t>
            </a:r>
            <a:r>
              <a:rPr lang="en-US" dirty="0"/>
              <a:t> for decision making</a:t>
            </a:r>
          </a:p>
        </p:txBody>
      </p:sp>
      <p:pic>
        <p:nvPicPr>
          <p:cNvPr id="4" name="Content Placeholder 3"/>
          <p:cNvPicPr>
            <a:picLocks noGrp="1" noChangeAspect="1"/>
          </p:cNvPicPr>
          <p:nvPr>
            <p:ph idx="1"/>
          </p:nvPr>
        </p:nvPicPr>
        <p:blipFill>
          <a:blip r:embed="rId3"/>
          <a:stretch>
            <a:fillRect/>
          </a:stretch>
        </p:blipFill>
        <p:spPr>
          <a:xfrm>
            <a:off x="2000250" y="3028950"/>
            <a:ext cx="5143500" cy="2009775"/>
          </a:xfrm>
        </p:spPr>
      </p:pic>
      <p:sp>
        <p:nvSpPr>
          <p:cNvPr id="5" name="Rectangle 4"/>
          <p:cNvSpPr/>
          <p:nvPr/>
        </p:nvSpPr>
        <p:spPr>
          <a:xfrm>
            <a:off x="3200400" y="4896196"/>
            <a:ext cx="687624" cy="300082"/>
          </a:xfrm>
          <a:prstGeom prst="rect">
            <a:avLst/>
          </a:prstGeom>
        </p:spPr>
        <p:txBody>
          <a:bodyPr wrap="none">
            <a:spAutoFit/>
          </a:bodyPr>
          <a:lstStyle/>
          <a:p>
            <a:r>
              <a:rPr lang="en-US" sz="1350" dirty="0"/>
              <a:t>Layer 1</a:t>
            </a:r>
          </a:p>
        </p:txBody>
      </p:sp>
      <p:sp>
        <p:nvSpPr>
          <p:cNvPr id="13" name="Rectangle 12"/>
          <p:cNvSpPr/>
          <p:nvPr/>
        </p:nvSpPr>
        <p:spPr>
          <a:xfrm>
            <a:off x="4286250" y="5028532"/>
            <a:ext cx="687624" cy="300082"/>
          </a:xfrm>
          <a:prstGeom prst="rect">
            <a:avLst/>
          </a:prstGeom>
        </p:spPr>
        <p:txBody>
          <a:bodyPr wrap="none">
            <a:spAutoFit/>
          </a:bodyPr>
          <a:lstStyle/>
          <a:p>
            <a:r>
              <a:rPr lang="en-US" sz="1350" dirty="0"/>
              <a:t>Layer 2</a:t>
            </a:r>
          </a:p>
        </p:txBody>
      </p:sp>
      <p:sp>
        <p:nvSpPr>
          <p:cNvPr id="14" name="Rectangle 13"/>
          <p:cNvSpPr/>
          <p:nvPr/>
        </p:nvSpPr>
        <p:spPr>
          <a:xfrm>
            <a:off x="5486400" y="4229100"/>
            <a:ext cx="687624" cy="300082"/>
          </a:xfrm>
          <a:prstGeom prst="rect">
            <a:avLst/>
          </a:prstGeom>
        </p:spPr>
        <p:txBody>
          <a:bodyPr wrap="none">
            <a:spAutoFit/>
          </a:bodyPr>
          <a:lstStyle/>
          <a:p>
            <a:r>
              <a:rPr lang="en-US" sz="1350"/>
              <a:t>Layer 3</a:t>
            </a:r>
            <a:endParaRPr lang="en-US" sz="1350" dirty="0"/>
          </a:p>
        </p:txBody>
      </p:sp>
      <p:sp>
        <p:nvSpPr>
          <p:cNvPr id="6" name="TextBox 5"/>
          <p:cNvSpPr txBox="1"/>
          <p:nvPr/>
        </p:nvSpPr>
        <p:spPr>
          <a:xfrm>
            <a:off x="803225" y="5167033"/>
            <a:ext cx="2800350" cy="507831"/>
          </a:xfrm>
          <a:prstGeom prst="rect">
            <a:avLst/>
          </a:prstGeom>
          <a:noFill/>
        </p:spPr>
        <p:txBody>
          <a:bodyPr wrap="square" rtlCol="0">
            <a:spAutoFit/>
          </a:bodyPr>
          <a:lstStyle/>
          <a:p>
            <a:pPr algn="ctr"/>
            <a:r>
              <a:rPr lang="en-US" sz="1350" dirty="0"/>
              <a:t>1st layer makes 3 simple decisions</a:t>
            </a:r>
            <a:br>
              <a:rPr lang="en-US" sz="1350" dirty="0"/>
            </a:br>
            <a:r>
              <a:rPr lang="en-US" sz="1350" dirty="0"/>
              <a:t>by weighing the input evidence</a:t>
            </a:r>
          </a:p>
        </p:txBody>
      </p:sp>
      <p:sp>
        <p:nvSpPr>
          <p:cNvPr id="15" name="TextBox 14"/>
          <p:cNvSpPr txBox="1"/>
          <p:nvPr/>
        </p:nvSpPr>
        <p:spPr>
          <a:xfrm>
            <a:off x="4644040" y="5317162"/>
            <a:ext cx="2800350" cy="715581"/>
          </a:xfrm>
          <a:prstGeom prst="rect">
            <a:avLst/>
          </a:prstGeom>
          <a:noFill/>
        </p:spPr>
        <p:txBody>
          <a:bodyPr wrap="square" rtlCol="0">
            <a:spAutoFit/>
          </a:bodyPr>
          <a:lstStyle/>
          <a:p>
            <a:pPr algn="ctr"/>
            <a:r>
              <a:rPr lang="en-US" sz="1350" dirty="0"/>
              <a:t>2nd layer makes a decision by weighing up the results from the 1</a:t>
            </a:r>
            <a:r>
              <a:rPr lang="en-US" sz="1350" baseline="30000" dirty="0"/>
              <a:t>st</a:t>
            </a:r>
            <a:r>
              <a:rPr lang="en-US" sz="1350" dirty="0"/>
              <a:t> layer of decision-making</a:t>
            </a:r>
          </a:p>
        </p:txBody>
      </p:sp>
      <p:sp>
        <p:nvSpPr>
          <p:cNvPr id="16" name="TextBox 15"/>
          <p:cNvSpPr txBox="1"/>
          <p:nvPr/>
        </p:nvSpPr>
        <p:spPr>
          <a:xfrm>
            <a:off x="6044215" y="4412737"/>
            <a:ext cx="2800350" cy="507831"/>
          </a:xfrm>
          <a:prstGeom prst="rect">
            <a:avLst/>
          </a:prstGeom>
          <a:noFill/>
        </p:spPr>
        <p:txBody>
          <a:bodyPr wrap="square" rtlCol="0">
            <a:spAutoFit/>
          </a:bodyPr>
          <a:lstStyle/>
          <a:p>
            <a:pPr algn="ctr"/>
            <a:r>
              <a:rPr lang="en-US" sz="1350" dirty="0"/>
              <a:t>Complex decisions can be made by the perceptron in the third layer</a:t>
            </a:r>
          </a:p>
        </p:txBody>
      </p:sp>
    </p:spTree>
    <p:extLst>
      <p:ext uri="{BB962C8B-B14F-4D97-AF65-F5344CB8AC3E}">
        <p14:creationId xmlns:p14="http://schemas.microsoft.com/office/powerpoint/2010/main" val="1143309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285750" y="1943100"/>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t>Two notational changes simplify the way that </a:t>
            </a:r>
            <a:r>
              <a:rPr lang="en-US" sz="2400" dirty="0" err="1"/>
              <a:t>perceptrons</a:t>
            </a:r>
            <a:r>
              <a:rPr lang="en-US" sz="2400" dirty="0"/>
              <a:t> are described. </a:t>
            </a:r>
          </a:p>
          <a:p>
            <a:r>
              <a:rPr lang="en-US" sz="2400" dirty="0"/>
              <a:t>The first change is to replace the weighted sum as a dot product</a:t>
            </a:r>
          </a:p>
          <a:p>
            <a:endParaRPr lang="en-US" sz="2400" dirty="0"/>
          </a:p>
          <a:p>
            <a:r>
              <a:rPr lang="en-US" sz="2400" dirty="0"/>
              <a:t>The second change is to move the threshold to the other side of the inequality, and to replace it by a </a:t>
            </a:r>
            <a:r>
              <a:rPr lang="en-US" sz="2400" i="1" dirty="0"/>
              <a:t>bias</a:t>
            </a:r>
            <a:r>
              <a:rPr lang="en-US" sz="2400" dirty="0"/>
              <a:t>, b≡−threshold</a:t>
            </a:r>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dirty="0"/>
              <a:t>Weights, bias and dot products</a:t>
            </a:r>
          </a:p>
        </p:txBody>
      </p:sp>
      <p:pic>
        <p:nvPicPr>
          <p:cNvPr id="4" name="Content Placeholder 3"/>
          <p:cNvPicPr>
            <a:picLocks noGrp="1" noChangeAspect="1"/>
          </p:cNvPicPr>
          <p:nvPr>
            <p:ph idx="1"/>
          </p:nvPr>
        </p:nvPicPr>
        <p:blipFill>
          <a:blip r:embed="rId3"/>
          <a:stretch>
            <a:fillRect/>
          </a:stretch>
        </p:blipFill>
        <p:spPr>
          <a:xfrm>
            <a:off x="5257800" y="4470780"/>
            <a:ext cx="3827391" cy="940561"/>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 y="4558774"/>
            <a:ext cx="4286250" cy="76457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6150" y="3257550"/>
            <a:ext cx="2171700" cy="400339"/>
          </a:xfrm>
          <a:prstGeom prst="rect">
            <a:avLst/>
          </a:prstGeom>
        </p:spPr>
      </p:pic>
    </p:spTree>
    <p:extLst>
      <p:ext uri="{BB962C8B-B14F-4D97-AF65-F5344CB8AC3E}">
        <p14:creationId xmlns:p14="http://schemas.microsoft.com/office/powerpoint/2010/main" val="685461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making OR logical functions</a:t>
            </a:r>
            <a:endParaRPr lang="en-US" dirty="0"/>
          </a:p>
        </p:txBody>
      </p:sp>
      <p:sp>
        <p:nvSpPr>
          <p:cNvPr id="3" name="Content Placeholder 2"/>
          <p:cNvSpPr>
            <a:spLocks noGrp="1"/>
          </p:cNvSpPr>
          <p:nvPr>
            <p:ph idx="1"/>
          </p:nvPr>
        </p:nvSpPr>
        <p:spPr/>
        <p:txBody>
          <a:bodyPr/>
          <a:lstStyle/>
          <a:p>
            <a:r>
              <a:rPr lang="en-US" dirty="0" err="1"/>
              <a:t>P</a:t>
            </a:r>
            <a:r>
              <a:rPr lang="en-US" dirty="0" err="1" smtClean="0"/>
              <a:t>erceptrons</a:t>
            </a:r>
            <a:r>
              <a:rPr lang="en-US" dirty="0" smtClean="0"/>
              <a:t> </a:t>
            </a:r>
            <a:r>
              <a:rPr lang="en-US" dirty="0"/>
              <a:t>can </a:t>
            </a:r>
            <a:r>
              <a:rPr lang="en-US" dirty="0" smtClean="0"/>
              <a:t>be used is to compute logical functions like AND, OR and NAND</a:t>
            </a:r>
          </a:p>
          <a:p>
            <a:r>
              <a:rPr lang="en-US" dirty="0" smtClean="0"/>
              <a:t>Example:</a:t>
            </a:r>
          </a:p>
        </p:txBody>
      </p:sp>
      <p:pic>
        <p:nvPicPr>
          <p:cNvPr id="4" name="Picture 3"/>
          <p:cNvPicPr>
            <a:picLocks noChangeAspect="1"/>
          </p:cNvPicPr>
          <p:nvPr/>
        </p:nvPicPr>
        <p:blipFill>
          <a:blip r:embed="rId3"/>
          <a:stretch>
            <a:fillRect/>
          </a:stretch>
        </p:blipFill>
        <p:spPr>
          <a:xfrm>
            <a:off x="457200" y="3714750"/>
            <a:ext cx="3342909" cy="1390650"/>
          </a:xfrm>
          <a:prstGeom prst="rect">
            <a:avLst/>
          </a:prstGeom>
        </p:spPr>
      </p:pic>
      <p:graphicFrame>
        <p:nvGraphicFramePr>
          <p:cNvPr id="5" name="Table 4"/>
          <p:cNvGraphicFramePr>
            <a:graphicFrameLocks noGrp="1"/>
          </p:cNvGraphicFramePr>
          <p:nvPr>
            <p:extLst/>
          </p:nvPr>
        </p:nvGraphicFramePr>
        <p:xfrm>
          <a:off x="3959233" y="3600450"/>
          <a:ext cx="4762501" cy="1127760"/>
        </p:xfrm>
        <a:graphic>
          <a:graphicData uri="http://schemas.openxmlformats.org/drawingml/2006/table">
            <a:tbl>
              <a:tblPr firstRow="1" bandRow="1">
                <a:tableStyleId>{5C22544A-7EE6-4342-B048-85BDC9FD1C3A}</a:tableStyleId>
              </a:tblPr>
              <a:tblGrid>
                <a:gridCol w="1587500"/>
                <a:gridCol w="1711317"/>
                <a:gridCol w="1463684"/>
              </a:tblGrid>
              <a:tr h="278130">
                <a:tc>
                  <a:txBody>
                    <a:bodyPr/>
                    <a:lstStyle/>
                    <a:p>
                      <a:r>
                        <a:rPr lang="en-US" sz="1400" dirty="0" smtClean="0"/>
                        <a:t>Input </a:t>
                      </a:r>
                      <a:endParaRPr lang="en-US" sz="1400" dirty="0"/>
                    </a:p>
                  </a:txBody>
                  <a:tcPr marL="68580" marR="68580" marT="34290" marB="34290"/>
                </a:tc>
                <a:tc>
                  <a:txBody>
                    <a:bodyPr/>
                    <a:lstStyle/>
                    <a:p>
                      <a:r>
                        <a:rPr lang="en-US" sz="1400" dirty="0" smtClean="0"/>
                        <a:t>Weighted</a:t>
                      </a:r>
                      <a:r>
                        <a:rPr lang="en-US" sz="1400" baseline="0" dirty="0" smtClean="0"/>
                        <a:t> sum</a:t>
                      </a:r>
                      <a:endParaRPr lang="en-US" sz="1400" dirty="0"/>
                    </a:p>
                  </a:txBody>
                  <a:tcPr marL="68580" marR="68580" marT="34290" marB="34290"/>
                </a:tc>
                <a:tc>
                  <a:txBody>
                    <a:bodyPr/>
                    <a:lstStyle/>
                    <a:p>
                      <a:r>
                        <a:rPr lang="en-US" sz="1400" dirty="0" smtClean="0"/>
                        <a:t>Output </a:t>
                      </a:r>
                      <a:endParaRPr lang="en-US" sz="1400" dirty="0"/>
                    </a:p>
                  </a:txBody>
                  <a:tcPr marL="68580" marR="68580" marT="34290" marB="34290"/>
                </a:tc>
              </a:tr>
              <a:tr h="278130">
                <a:tc>
                  <a:txBody>
                    <a:bodyPr/>
                    <a:lstStyle/>
                    <a:p>
                      <a:r>
                        <a:rPr lang="en-US" sz="1400" dirty="0" smtClean="0"/>
                        <a:t>00</a:t>
                      </a:r>
                      <a:endParaRPr lang="en-US" sz="1400" dirty="0"/>
                    </a:p>
                  </a:txBody>
                  <a:tcPr marL="68580" marR="68580" marT="34290" marB="34290"/>
                </a:tc>
                <a:tc>
                  <a:txBody>
                    <a:bodyPr/>
                    <a:lstStyle/>
                    <a:p>
                      <a:r>
                        <a:rPr lang="en-US" sz="1400" dirty="0" smtClean="0"/>
                        <a:t>-2*0 + -2*0</a:t>
                      </a:r>
                      <a:r>
                        <a:rPr lang="en-US" sz="1400" baseline="0" dirty="0" smtClean="0"/>
                        <a:t> +3 = 3</a:t>
                      </a:r>
                      <a:endParaRPr lang="en-US" sz="1400" dirty="0"/>
                    </a:p>
                  </a:txBody>
                  <a:tcPr marL="68580" marR="68580" marT="34290" marB="34290"/>
                </a:tc>
                <a:tc>
                  <a:txBody>
                    <a:bodyPr/>
                    <a:lstStyle/>
                    <a:p>
                      <a:r>
                        <a:rPr lang="en-US" sz="1400" dirty="0" smtClean="0"/>
                        <a:t>1</a:t>
                      </a:r>
                      <a:endParaRPr lang="en-US" sz="1400" dirty="0"/>
                    </a:p>
                  </a:txBody>
                  <a:tcPr marL="68580" marR="68580" marT="34290" marB="34290"/>
                </a:tc>
              </a:tr>
              <a:tr h="278130">
                <a:tc>
                  <a:txBody>
                    <a:bodyPr/>
                    <a:lstStyle/>
                    <a:p>
                      <a:r>
                        <a:rPr lang="en-US" sz="1400" dirty="0" smtClean="0"/>
                        <a:t>10 or 01</a:t>
                      </a:r>
                      <a:endParaRPr lang="en-US" sz="1400" dirty="0"/>
                    </a:p>
                  </a:txBody>
                  <a:tcPr marL="68580" marR="68580" marT="34290" marB="34290"/>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400" dirty="0" smtClean="0"/>
                        <a:t>-2*1 + -2*0</a:t>
                      </a:r>
                      <a:r>
                        <a:rPr lang="en-US" sz="1400" baseline="0" dirty="0" smtClean="0"/>
                        <a:t> +3 = 1</a:t>
                      </a:r>
                      <a:endParaRPr lang="en-US" sz="1400" dirty="0" smtClean="0"/>
                    </a:p>
                  </a:txBody>
                  <a:tcPr marL="68580" marR="68580" marT="34290" marB="34290"/>
                </a:tc>
                <a:tc>
                  <a:txBody>
                    <a:bodyPr/>
                    <a:lstStyle/>
                    <a:p>
                      <a:r>
                        <a:rPr lang="en-US" sz="1400" dirty="0" smtClean="0"/>
                        <a:t>1</a:t>
                      </a:r>
                      <a:endParaRPr lang="en-US" sz="1400" dirty="0"/>
                    </a:p>
                  </a:txBody>
                  <a:tcPr marL="68580" marR="68580" marT="34290" marB="34290"/>
                </a:tc>
              </a:tr>
              <a:tr h="278130">
                <a:tc>
                  <a:txBody>
                    <a:bodyPr/>
                    <a:lstStyle/>
                    <a:p>
                      <a:r>
                        <a:rPr lang="en-US" sz="1400" dirty="0" smtClean="0"/>
                        <a:t>11</a:t>
                      </a:r>
                      <a:endParaRPr lang="en-US" sz="1400" dirty="0"/>
                    </a:p>
                  </a:txBody>
                  <a:tcPr marL="68580" marR="68580" marT="34290" marB="34290"/>
                </a:tc>
                <a:tc>
                  <a:txBody>
                    <a:bodyPr/>
                    <a:lstStyle/>
                    <a:p>
                      <a:r>
                        <a:rPr lang="en-US" sz="1400" dirty="0" smtClean="0"/>
                        <a:t>-2*1 + -2*1</a:t>
                      </a:r>
                      <a:r>
                        <a:rPr lang="en-US" sz="1400" baseline="0" dirty="0" smtClean="0"/>
                        <a:t> +3 = -1</a:t>
                      </a:r>
                      <a:endParaRPr lang="en-US" sz="1400" dirty="0"/>
                    </a:p>
                  </a:txBody>
                  <a:tcPr marL="68580" marR="68580" marT="34290" marB="34290"/>
                </a:tc>
                <a:tc>
                  <a:txBody>
                    <a:bodyPr/>
                    <a:lstStyle/>
                    <a:p>
                      <a:r>
                        <a:rPr lang="en-US" sz="1400" dirty="0" smtClean="0"/>
                        <a:t>0</a:t>
                      </a:r>
                      <a:endParaRPr lang="en-US" sz="1400" dirty="0"/>
                    </a:p>
                  </a:txBody>
                  <a:tcPr marL="68580" marR="68580" marT="34290" marB="34290"/>
                </a:tc>
              </a:tr>
            </a:tbl>
          </a:graphicData>
        </a:graphic>
      </p:graphicFrame>
      <p:sp>
        <p:nvSpPr>
          <p:cNvPr id="6" name="TextBox 5"/>
          <p:cNvSpPr txBox="1"/>
          <p:nvPr/>
        </p:nvSpPr>
        <p:spPr>
          <a:xfrm>
            <a:off x="1066071" y="4730003"/>
            <a:ext cx="729943" cy="300082"/>
          </a:xfrm>
          <a:prstGeom prst="rect">
            <a:avLst/>
          </a:prstGeom>
          <a:noFill/>
        </p:spPr>
        <p:txBody>
          <a:bodyPr wrap="none" rtlCol="0">
            <a:spAutoFit/>
          </a:bodyPr>
          <a:lstStyle/>
          <a:p>
            <a:r>
              <a:rPr lang="en-US" sz="1350" dirty="0"/>
              <a:t>weights</a:t>
            </a:r>
          </a:p>
        </p:txBody>
      </p:sp>
      <p:sp>
        <p:nvSpPr>
          <p:cNvPr id="7" name="TextBox 6"/>
          <p:cNvSpPr txBox="1"/>
          <p:nvPr/>
        </p:nvSpPr>
        <p:spPr>
          <a:xfrm>
            <a:off x="2228850" y="4743450"/>
            <a:ext cx="466794" cy="300082"/>
          </a:xfrm>
          <a:prstGeom prst="rect">
            <a:avLst/>
          </a:prstGeom>
          <a:noFill/>
        </p:spPr>
        <p:txBody>
          <a:bodyPr wrap="none" rtlCol="0">
            <a:spAutoFit/>
          </a:bodyPr>
          <a:lstStyle/>
          <a:p>
            <a:r>
              <a:rPr lang="en-US" sz="1350" dirty="0"/>
              <a:t>bias</a:t>
            </a:r>
          </a:p>
        </p:txBody>
      </p:sp>
    </p:spTree>
    <p:extLst>
      <p:ext uri="{BB962C8B-B14F-4D97-AF65-F5344CB8AC3E}">
        <p14:creationId xmlns:p14="http://schemas.microsoft.com/office/powerpoint/2010/main" val="1016237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functions</a:t>
            </a:r>
            <a:endParaRPr lang="en-US" dirty="0"/>
          </a:p>
        </p:txBody>
      </p:sp>
      <p:sp>
        <p:nvSpPr>
          <p:cNvPr id="3" name="Content Placeholder 2"/>
          <p:cNvSpPr>
            <a:spLocks noGrp="1"/>
          </p:cNvSpPr>
          <p:nvPr>
            <p:ph idx="1"/>
          </p:nvPr>
        </p:nvSpPr>
        <p:spPr/>
        <p:txBody>
          <a:bodyPr/>
          <a:lstStyle/>
          <a:p>
            <a:r>
              <a:rPr lang="en-US" dirty="0"/>
              <a:t>N</a:t>
            </a:r>
            <a:r>
              <a:rPr lang="en-US" dirty="0" smtClean="0"/>
              <a:t>etworks </a:t>
            </a:r>
            <a:r>
              <a:rPr lang="en-US" dirty="0"/>
              <a:t>of </a:t>
            </a:r>
            <a:r>
              <a:rPr lang="en-US" dirty="0" err="1"/>
              <a:t>perceptrons</a:t>
            </a:r>
            <a:r>
              <a:rPr lang="en-US" dirty="0"/>
              <a:t> to compute </a:t>
            </a:r>
            <a:r>
              <a:rPr lang="en-US" i="1" dirty="0"/>
              <a:t>any</a:t>
            </a:r>
            <a:r>
              <a:rPr lang="en-US" dirty="0"/>
              <a:t> logical </a:t>
            </a:r>
            <a:r>
              <a:rPr lang="en-US" dirty="0" smtClean="0"/>
              <a:t>function</a:t>
            </a:r>
          </a:p>
          <a:p>
            <a:r>
              <a:rPr lang="en-US" dirty="0"/>
              <a:t>W</a:t>
            </a:r>
            <a:r>
              <a:rPr lang="en-US" dirty="0" smtClean="0"/>
              <a:t>e </a:t>
            </a:r>
            <a:r>
              <a:rPr lang="en-US" dirty="0"/>
              <a:t>can build any computation up out of NAND </a:t>
            </a:r>
            <a:r>
              <a:rPr lang="en-US" dirty="0" smtClean="0"/>
              <a:t>gates.  </a:t>
            </a:r>
          </a:p>
          <a:p>
            <a:r>
              <a:rPr lang="en-US" dirty="0" smtClean="0"/>
              <a:t>For example, a circuit which adds two bits x</a:t>
            </a:r>
            <a:r>
              <a:rPr lang="en-US" baseline="-25000" dirty="0" smtClean="0"/>
              <a:t>1</a:t>
            </a:r>
            <a:r>
              <a:rPr lang="en-US" dirty="0" smtClean="0"/>
              <a:t> and x</a:t>
            </a:r>
            <a:r>
              <a:rPr lang="en-US" baseline="-25000" dirty="0" smtClean="0"/>
              <a:t>2</a:t>
            </a:r>
            <a:endParaRPr lang="en-US" dirty="0" smtClean="0"/>
          </a:p>
        </p:txBody>
      </p:sp>
      <p:pic>
        <p:nvPicPr>
          <p:cNvPr id="8" name="Picture 7"/>
          <p:cNvPicPr>
            <a:picLocks noChangeAspect="1"/>
          </p:cNvPicPr>
          <p:nvPr/>
        </p:nvPicPr>
        <p:blipFill>
          <a:blip r:embed="rId3"/>
          <a:stretch>
            <a:fillRect/>
          </a:stretch>
        </p:blipFill>
        <p:spPr>
          <a:xfrm>
            <a:off x="114300" y="4000500"/>
            <a:ext cx="3885100" cy="1200150"/>
          </a:xfrm>
          <a:prstGeom prst="rect">
            <a:avLst/>
          </a:prstGeom>
        </p:spPr>
      </p:pic>
      <p:pic>
        <p:nvPicPr>
          <p:cNvPr id="9" name="Picture 8"/>
          <p:cNvPicPr>
            <a:picLocks noChangeAspect="1"/>
          </p:cNvPicPr>
          <p:nvPr/>
        </p:nvPicPr>
        <p:blipFill>
          <a:blip r:embed="rId4"/>
          <a:stretch>
            <a:fillRect/>
          </a:stretch>
        </p:blipFill>
        <p:spPr>
          <a:xfrm>
            <a:off x="4514850" y="3678437"/>
            <a:ext cx="4486275" cy="1990725"/>
          </a:xfrm>
          <a:prstGeom prst="rect">
            <a:avLst/>
          </a:prstGeom>
        </p:spPr>
      </p:pic>
      <p:sp>
        <p:nvSpPr>
          <p:cNvPr id="10" name="TextBox 9"/>
          <p:cNvSpPr txBox="1"/>
          <p:nvPr/>
        </p:nvSpPr>
        <p:spPr>
          <a:xfrm>
            <a:off x="5446748" y="5732155"/>
            <a:ext cx="3111366" cy="300082"/>
          </a:xfrm>
          <a:prstGeom prst="rect">
            <a:avLst/>
          </a:prstGeom>
          <a:noFill/>
        </p:spPr>
        <p:txBody>
          <a:bodyPr wrap="none" rtlCol="0">
            <a:spAutoFit/>
          </a:bodyPr>
          <a:lstStyle/>
          <a:p>
            <a:pPr algn="ctr"/>
            <a:r>
              <a:rPr lang="en-US" sz="1350" dirty="0"/>
              <a:t>All unlabeled weights are -2, </a:t>
            </a:r>
            <a:r>
              <a:rPr lang="en-US" sz="1350"/>
              <a:t>all biases =3.</a:t>
            </a:r>
          </a:p>
        </p:txBody>
      </p:sp>
    </p:spTree>
    <p:extLst>
      <p:ext uri="{BB962C8B-B14F-4D97-AF65-F5344CB8AC3E}">
        <p14:creationId xmlns:p14="http://schemas.microsoft.com/office/powerpoint/2010/main" val="5247614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of </a:t>
            </a:r>
            <a:r>
              <a:rPr lang="en-US" dirty="0" err="1"/>
              <a:t>P</a:t>
            </a:r>
            <a:r>
              <a:rPr lang="en-US" dirty="0" err="1" smtClean="0"/>
              <a:t>erceptrons</a:t>
            </a:r>
            <a:endParaRPr lang="en-US" dirty="0"/>
          </a:p>
        </p:txBody>
      </p:sp>
      <p:sp>
        <p:nvSpPr>
          <p:cNvPr id="3" name="Content Placeholder 2"/>
          <p:cNvSpPr>
            <a:spLocks noGrp="1"/>
          </p:cNvSpPr>
          <p:nvPr>
            <p:ph idx="1"/>
          </p:nvPr>
        </p:nvSpPr>
        <p:spPr/>
        <p:txBody>
          <a:bodyPr/>
          <a:lstStyle/>
          <a:p>
            <a:r>
              <a:rPr lang="en-US" dirty="0" smtClean="0"/>
              <a:t>Networks of </a:t>
            </a:r>
            <a:r>
              <a:rPr lang="en-US" dirty="0" err="1" smtClean="0"/>
              <a:t>Perceptrons</a:t>
            </a:r>
            <a:r>
              <a:rPr lang="en-US" dirty="0" smtClean="0"/>
              <a:t> </a:t>
            </a:r>
            <a:r>
              <a:rPr lang="en-US" dirty="0"/>
              <a:t>are </a:t>
            </a:r>
            <a:r>
              <a:rPr lang="en-US" dirty="0" smtClean="0"/>
              <a:t>universal </a:t>
            </a:r>
            <a:r>
              <a:rPr lang="en-US" dirty="0"/>
              <a:t>for </a:t>
            </a:r>
            <a:r>
              <a:rPr lang="en-US" dirty="0" smtClean="0"/>
              <a:t>computation, like </a:t>
            </a:r>
            <a:r>
              <a:rPr lang="en-US" dirty="0"/>
              <a:t>NAND </a:t>
            </a:r>
            <a:r>
              <a:rPr lang="en-US" dirty="0" smtClean="0"/>
              <a:t>gates</a:t>
            </a:r>
          </a:p>
          <a:p>
            <a:r>
              <a:rPr lang="en-US" dirty="0" err="1"/>
              <a:t>P</a:t>
            </a:r>
            <a:r>
              <a:rPr lang="en-US" dirty="0" err="1" smtClean="0"/>
              <a:t>erceptrons</a:t>
            </a:r>
            <a:r>
              <a:rPr lang="en-US" dirty="0" smtClean="0"/>
              <a:t> </a:t>
            </a:r>
            <a:r>
              <a:rPr lang="en-US" dirty="0"/>
              <a:t>can be as powerful as any other computing </a:t>
            </a:r>
            <a:r>
              <a:rPr lang="en-US" dirty="0" smtClean="0"/>
              <a:t>device!</a:t>
            </a:r>
          </a:p>
          <a:p>
            <a:endParaRPr lang="en-US" dirty="0"/>
          </a:p>
          <a:p>
            <a:r>
              <a:rPr lang="en-US" dirty="0"/>
              <a:t>W</a:t>
            </a:r>
            <a:r>
              <a:rPr lang="en-US" dirty="0" smtClean="0"/>
              <a:t>e </a:t>
            </a:r>
            <a:r>
              <a:rPr lang="en-US" dirty="0"/>
              <a:t>can devise </a:t>
            </a:r>
            <a:r>
              <a:rPr lang="en-US" i="1" dirty="0"/>
              <a:t>learning algorithms</a:t>
            </a:r>
            <a:r>
              <a:rPr lang="en-US" dirty="0"/>
              <a:t> </a:t>
            </a:r>
            <a:r>
              <a:rPr lang="en-US" dirty="0" smtClean="0"/>
              <a:t>to automatically </a:t>
            </a:r>
            <a:r>
              <a:rPr lang="en-US" dirty="0"/>
              <a:t>tune the weights and biases of a network of artificial </a:t>
            </a:r>
            <a:r>
              <a:rPr lang="en-US" dirty="0" smtClean="0"/>
              <a:t>neurons</a:t>
            </a:r>
          </a:p>
          <a:p>
            <a:r>
              <a:rPr lang="en-US" dirty="0" smtClean="0"/>
              <a:t>Instead of laying </a:t>
            </a:r>
            <a:r>
              <a:rPr lang="en-US" dirty="0"/>
              <a:t>out a circuit of NAND and other gates, </a:t>
            </a:r>
            <a:r>
              <a:rPr lang="en-US" dirty="0" smtClean="0"/>
              <a:t>neural </a:t>
            </a:r>
            <a:r>
              <a:rPr lang="en-US" dirty="0"/>
              <a:t>networks can simply learn to solve problems</a:t>
            </a:r>
            <a:endParaRPr lang="en-US" dirty="0" smtClean="0"/>
          </a:p>
        </p:txBody>
      </p:sp>
    </p:spTree>
    <p:extLst>
      <p:ext uri="{BB962C8B-B14F-4D97-AF65-F5344CB8AC3E}">
        <p14:creationId xmlns:p14="http://schemas.microsoft.com/office/powerpoint/2010/main" val="727200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dirty="0"/>
              <a:t>Learning to classify digits</a:t>
            </a:r>
            <a:endParaRPr lang="en-US" dirty="0" smtClean="0"/>
          </a:p>
        </p:txBody>
      </p:sp>
      <p:sp>
        <p:nvSpPr>
          <p:cNvPr id="1333251" name="Rectangle 3"/>
          <p:cNvSpPr>
            <a:spLocks noGrp="1" noChangeArrowheads="1"/>
          </p:cNvSpPr>
          <p:nvPr>
            <p:ph idx="1"/>
          </p:nvPr>
        </p:nvSpPr>
        <p:spPr>
          <a:xfrm>
            <a:off x="457200" y="2000250"/>
            <a:ext cx="6172200" cy="3657600"/>
          </a:xfrm>
        </p:spPr>
        <p:txBody>
          <a:bodyPr/>
          <a:lstStyle/>
          <a:p>
            <a:pPr>
              <a:lnSpc>
                <a:spcPct val="80000"/>
              </a:lnSpc>
            </a:pPr>
            <a:r>
              <a:rPr lang="en-US" sz="1800" dirty="0"/>
              <a:t>Input: image encoded input as a vector of intensities:</a:t>
            </a:r>
          </a:p>
          <a:p>
            <a:pPr>
              <a:lnSpc>
                <a:spcPct val="80000"/>
              </a:lnSpc>
            </a:pPr>
            <a:endParaRPr lang="en-US" sz="1800" dirty="0"/>
          </a:p>
          <a:p>
            <a:pPr>
              <a:lnSpc>
                <a:spcPct val="80000"/>
              </a:lnSpc>
            </a:pPr>
            <a:endParaRPr lang="en-US" sz="1800" dirty="0"/>
          </a:p>
          <a:p>
            <a:pPr>
              <a:lnSpc>
                <a:spcPct val="80000"/>
              </a:lnSpc>
            </a:pPr>
            <a:r>
              <a:rPr lang="en-US" sz="1800" dirty="0"/>
              <a:t>Output: is this a one or not? </a:t>
            </a:r>
          </a:p>
          <a:p>
            <a:pPr>
              <a:lnSpc>
                <a:spcPct val="80000"/>
              </a:lnSpc>
            </a:pPr>
            <a:r>
              <a:rPr lang="en-US" sz="1800" dirty="0"/>
              <a:t>Goal: set the parameters of the network to correctly classify the digits</a:t>
            </a:r>
          </a:p>
          <a:p>
            <a:pPr eaLnBrk="1" hangingPunct="1">
              <a:lnSpc>
                <a:spcPct val="80000"/>
              </a:lnSpc>
            </a:pPr>
            <a:r>
              <a:rPr lang="en-US" sz="1800" dirty="0"/>
              <a:t>Learning = changing the weights an biases in the network.</a:t>
            </a:r>
          </a:p>
          <a:p>
            <a:pPr eaLnBrk="1" hangingPunct="1">
              <a:lnSpc>
                <a:spcPct val="80000"/>
              </a:lnSpc>
            </a:pPr>
            <a:endParaRPr lang="en-US" sz="1800" dirty="0"/>
          </a:p>
        </p:txBody>
      </p:sp>
      <p:pic>
        <p:nvPicPr>
          <p:cNvPr id="6149" name="Picture 4"/>
          <p:cNvPicPr>
            <a:picLocks noChangeAspect="1" noChangeArrowheads="1"/>
          </p:cNvPicPr>
          <p:nvPr/>
        </p:nvPicPr>
        <p:blipFill>
          <a:blip r:embed="rId4" cstate="print"/>
          <a:srcRect/>
          <a:stretch>
            <a:fillRect/>
          </a:stretch>
        </p:blipFill>
        <p:spPr bwMode="auto">
          <a:xfrm>
            <a:off x="7543800" y="2057400"/>
            <a:ext cx="381000" cy="428625"/>
          </a:xfrm>
          <a:prstGeom prst="rect">
            <a:avLst/>
          </a:prstGeom>
          <a:noFill/>
          <a:ln w="9525">
            <a:noFill/>
            <a:miter lim="800000"/>
            <a:headEnd/>
            <a:tailEnd/>
          </a:ln>
        </p:spPr>
      </p:pic>
      <p:pic>
        <p:nvPicPr>
          <p:cNvPr id="6150" name="Picture 5"/>
          <p:cNvPicPr>
            <a:picLocks noChangeAspect="1" noChangeArrowheads="1"/>
          </p:cNvPicPr>
          <p:nvPr/>
        </p:nvPicPr>
        <p:blipFill>
          <a:blip r:embed="rId5" cstate="print"/>
          <a:srcRect/>
          <a:stretch>
            <a:fillRect/>
          </a:stretch>
        </p:blipFill>
        <p:spPr bwMode="auto">
          <a:xfrm>
            <a:off x="7543800" y="2686051"/>
            <a:ext cx="408384" cy="448865"/>
          </a:xfrm>
          <a:prstGeom prst="rect">
            <a:avLst/>
          </a:prstGeom>
          <a:noFill/>
          <a:ln w="9525">
            <a:noFill/>
            <a:miter lim="800000"/>
            <a:headEnd/>
            <a:tailEnd/>
          </a:ln>
        </p:spPr>
      </p:pic>
      <p:pic>
        <p:nvPicPr>
          <p:cNvPr id="6151" name="Picture 6"/>
          <p:cNvPicPr>
            <a:picLocks noChangeAspect="1" noChangeArrowheads="1"/>
          </p:cNvPicPr>
          <p:nvPr/>
        </p:nvPicPr>
        <p:blipFill>
          <a:blip r:embed="rId6" cstate="print"/>
          <a:srcRect/>
          <a:stretch>
            <a:fillRect/>
          </a:stretch>
        </p:blipFill>
        <p:spPr bwMode="auto">
          <a:xfrm>
            <a:off x="7486650" y="3314700"/>
            <a:ext cx="463153" cy="510778"/>
          </a:xfrm>
          <a:prstGeom prst="rect">
            <a:avLst/>
          </a:prstGeom>
          <a:noFill/>
          <a:ln w="9525">
            <a:noFill/>
            <a:miter lim="800000"/>
            <a:headEnd/>
            <a:tailEnd/>
          </a:ln>
        </p:spPr>
      </p:pic>
      <p:pic>
        <p:nvPicPr>
          <p:cNvPr id="6152" name="Picture 7"/>
          <p:cNvPicPr>
            <a:picLocks noChangeAspect="1" noChangeArrowheads="1"/>
          </p:cNvPicPr>
          <p:nvPr/>
        </p:nvPicPr>
        <p:blipFill>
          <a:blip r:embed="rId7" cstate="print"/>
          <a:srcRect/>
          <a:stretch>
            <a:fillRect/>
          </a:stretch>
        </p:blipFill>
        <p:spPr bwMode="auto">
          <a:xfrm>
            <a:off x="7486650" y="3943350"/>
            <a:ext cx="435769" cy="456009"/>
          </a:xfrm>
          <a:prstGeom prst="rect">
            <a:avLst/>
          </a:prstGeom>
          <a:noFill/>
          <a:ln w="9525">
            <a:noFill/>
            <a:miter lim="800000"/>
            <a:headEnd/>
            <a:tailEnd/>
          </a:ln>
        </p:spPr>
      </p:pic>
      <p:pic>
        <p:nvPicPr>
          <p:cNvPr id="6153" name="Picture 8"/>
          <p:cNvPicPr>
            <a:picLocks noChangeAspect="1" noChangeArrowheads="1"/>
          </p:cNvPicPr>
          <p:nvPr/>
        </p:nvPicPr>
        <p:blipFill>
          <a:blip r:embed="rId8" cstate="print"/>
          <a:srcRect/>
          <a:stretch>
            <a:fillRect/>
          </a:stretch>
        </p:blipFill>
        <p:spPr bwMode="auto">
          <a:xfrm>
            <a:off x="7486650" y="4514850"/>
            <a:ext cx="491728" cy="504825"/>
          </a:xfrm>
          <a:prstGeom prst="rect">
            <a:avLst/>
          </a:prstGeom>
          <a:noFill/>
          <a:ln w="9525">
            <a:noFill/>
            <a:miter lim="800000"/>
            <a:headEnd/>
            <a:tailEnd/>
          </a:ln>
        </p:spPr>
      </p:pic>
      <p:pic>
        <p:nvPicPr>
          <p:cNvPr id="6154" name="Picture 9"/>
          <p:cNvPicPr>
            <a:picLocks noChangeAspect="1" noChangeArrowheads="1"/>
          </p:cNvPicPr>
          <p:nvPr/>
        </p:nvPicPr>
        <p:blipFill>
          <a:blip r:embed="rId9" cstate="print"/>
          <a:srcRect/>
          <a:stretch>
            <a:fillRect/>
          </a:stretch>
        </p:blipFill>
        <p:spPr bwMode="auto">
          <a:xfrm>
            <a:off x="7486650" y="5200651"/>
            <a:ext cx="463153" cy="448865"/>
          </a:xfrm>
          <a:prstGeom prst="rect">
            <a:avLst/>
          </a:prstGeom>
          <a:noFill/>
          <a:ln w="9525">
            <a:noFill/>
            <a:miter lim="800000"/>
            <a:headEnd/>
            <a:tailEnd/>
          </a:ln>
        </p:spPr>
      </p:pic>
      <p:pic>
        <p:nvPicPr>
          <p:cNvPr id="1333259" name="Picture 11" descr="txp_fig"/>
          <p:cNvPicPr>
            <a:picLocks noChangeAspect="1" noChangeArrowheads="1"/>
          </p:cNvPicPr>
          <p:nvPr>
            <p:custDataLst>
              <p:tags r:id="rId1"/>
            </p:custDataLst>
          </p:nvPr>
        </p:nvPicPr>
        <p:blipFill>
          <a:blip r:embed="rId10" cstate="print"/>
          <a:srcRect/>
          <a:stretch>
            <a:fillRect/>
          </a:stretch>
        </p:blipFill>
        <p:spPr bwMode="auto">
          <a:xfrm>
            <a:off x="1717021" y="2395818"/>
            <a:ext cx="3415904" cy="213122"/>
          </a:xfrm>
          <a:prstGeom prst="rect">
            <a:avLst/>
          </a:prstGeom>
          <a:noFill/>
          <a:ln w="9525">
            <a:noFill/>
            <a:miter lim="800000"/>
            <a:headEnd/>
            <a:tailEnd/>
          </a:ln>
        </p:spPr>
      </p:pic>
      <p:pic>
        <p:nvPicPr>
          <p:cNvPr id="1333260" name="Picture 12"/>
          <p:cNvPicPr>
            <a:picLocks noChangeAspect="1" noChangeArrowheads="1"/>
          </p:cNvPicPr>
          <p:nvPr/>
        </p:nvPicPr>
        <p:blipFill>
          <a:blip r:embed="rId11" cstate="print"/>
          <a:srcRect/>
          <a:stretch>
            <a:fillRect/>
          </a:stretch>
        </p:blipFill>
        <p:spPr bwMode="auto">
          <a:xfrm>
            <a:off x="1316972" y="2338667"/>
            <a:ext cx="303610" cy="342900"/>
          </a:xfrm>
          <a:prstGeom prst="rect">
            <a:avLst/>
          </a:prstGeom>
          <a:noFill/>
          <a:ln w="9525">
            <a:noFill/>
            <a:miter lim="800000"/>
            <a:headEnd/>
            <a:tailEnd/>
          </a:ln>
        </p:spPr>
      </p:pic>
      <p:sp>
        <p:nvSpPr>
          <p:cNvPr id="16" name="TextBox 74"/>
          <p:cNvSpPr txBox="1">
            <a:spLocks noChangeArrowheads="1"/>
          </p:cNvSpPr>
          <p:nvPr/>
        </p:nvSpPr>
        <p:spPr bwMode="auto">
          <a:xfrm>
            <a:off x="8286750" y="211455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17" name="TextBox 75"/>
          <p:cNvSpPr txBox="1">
            <a:spLocks noChangeArrowheads="1"/>
          </p:cNvSpPr>
          <p:nvPr/>
        </p:nvSpPr>
        <p:spPr bwMode="auto">
          <a:xfrm>
            <a:off x="8286750" y="2743200"/>
            <a:ext cx="285750" cy="323165"/>
          </a:xfrm>
          <a:prstGeom prst="rect">
            <a:avLst/>
          </a:prstGeom>
          <a:noFill/>
          <a:ln w="9525">
            <a:noFill/>
            <a:miter lim="800000"/>
            <a:headEnd/>
            <a:tailEnd/>
          </a:ln>
        </p:spPr>
        <p:txBody>
          <a:bodyPr>
            <a:spAutoFit/>
          </a:bodyPr>
          <a:lstStyle/>
          <a:p>
            <a:r>
              <a:rPr lang="en-US" sz="1500">
                <a:latin typeface="Calibri"/>
                <a:cs typeface="Calibri"/>
              </a:rPr>
              <a:t>1</a:t>
            </a:r>
          </a:p>
        </p:txBody>
      </p:sp>
      <p:sp>
        <p:nvSpPr>
          <p:cNvPr id="18" name="TextBox 76"/>
          <p:cNvSpPr txBox="1">
            <a:spLocks noChangeArrowheads="1"/>
          </p:cNvSpPr>
          <p:nvPr/>
        </p:nvSpPr>
        <p:spPr bwMode="auto">
          <a:xfrm>
            <a:off x="8286750" y="3429000"/>
            <a:ext cx="285750" cy="323165"/>
          </a:xfrm>
          <a:prstGeom prst="rect">
            <a:avLst/>
          </a:prstGeom>
          <a:noFill/>
          <a:ln w="9525">
            <a:noFill/>
            <a:miter lim="800000"/>
            <a:headEnd/>
            <a:tailEnd/>
          </a:ln>
        </p:spPr>
        <p:txBody>
          <a:bodyPr>
            <a:spAutoFit/>
          </a:bodyPr>
          <a:lstStyle/>
          <a:p>
            <a:r>
              <a:rPr lang="en-US" sz="1500" dirty="0">
                <a:latin typeface="Calibri"/>
                <a:cs typeface="Calibri"/>
              </a:rPr>
              <a:t>0</a:t>
            </a:r>
          </a:p>
        </p:txBody>
      </p:sp>
      <p:sp>
        <p:nvSpPr>
          <p:cNvPr id="21" name="TextBox 74"/>
          <p:cNvSpPr txBox="1">
            <a:spLocks noChangeArrowheads="1"/>
          </p:cNvSpPr>
          <p:nvPr/>
        </p:nvSpPr>
        <p:spPr bwMode="auto">
          <a:xfrm>
            <a:off x="8286750" y="400050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22" name="TextBox 75"/>
          <p:cNvSpPr txBox="1">
            <a:spLocks noChangeArrowheads="1"/>
          </p:cNvSpPr>
          <p:nvPr/>
        </p:nvSpPr>
        <p:spPr bwMode="auto">
          <a:xfrm>
            <a:off x="8286750" y="4629150"/>
            <a:ext cx="285750" cy="323165"/>
          </a:xfrm>
          <a:prstGeom prst="rect">
            <a:avLst/>
          </a:prstGeom>
          <a:noFill/>
          <a:ln w="9525">
            <a:noFill/>
            <a:miter lim="800000"/>
            <a:headEnd/>
            <a:tailEnd/>
          </a:ln>
        </p:spPr>
        <p:txBody>
          <a:bodyPr>
            <a:spAutoFit/>
          </a:bodyPr>
          <a:lstStyle/>
          <a:p>
            <a:r>
              <a:rPr lang="en-US" sz="1500">
                <a:latin typeface="Calibri"/>
                <a:cs typeface="Calibri"/>
              </a:rPr>
              <a:t>1</a:t>
            </a:r>
          </a:p>
        </p:txBody>
      </p:sp>
      <p:sp>
        <p:nvSpPr>
          <p:cNvPr id="23" name="TextBox 76"/>
          <p:cNvSpPr txBox="1">
            <a:spLocks noChangeArrowheads="1"/>
          </p:cNvSpPr>
          <p:nvPr/>
        </p:nvSpPr>
        <p:spPr bwMode="auto">
          <a:xfrm>
            <a:off x="8286750" y="5314950"/>
            <a:ext cx="285750" cy="323165"/>
          </a:xfrm>
          <a:prstGeom prst="rect">
            <a:avLst/>
          </a:prstGeom>
          <a:noFill/>
          <a:ln w="9525">
            <a:noFill/>
            <a:miter lim="800000"/>
            <a:headEnd/>
            <a:tailEnd/>
          </a:ln>
        </p:spPr>
        <p:txBody>
          <a:bodyPr>
            <a:spAutoFit/>
          </a:bodyPr>
          <a:lstStyle/>
          <a:p>
            <a:r>
              <a:rPr lang="en-US" sz="1500" dirty="0">
                <a:latin typeface="Calibri"/>
                <a:cs typeface="Calibri"/>
              </a:rPr>
              <a:t>0</a:t>
            </a:r>
          </a:p>
        </p:txBody>
      </p:sp>
      <p:pic>
        <p:nvPicPr>
          <p:cNvPr id="2" name="Picture 1"/>
          <p:cNvPicPr>
            <a:picLocks noChangeAspect="1"/>
          </p:cNvPicPr>
          <p:nvPr/>
        </p:nvPicPr>
        <p:blipFill>
          <a:blip r:embed="rId12"/>
          <a:stretch>
            <a:fillRect/>
          </a:stretch>
        </p:blipFill>
        <p:spPr>
          <a:xfrm>
            <a:off x="2514601" y="4030463"/>
            <a:ext cx="3242225" cy="1797538"/>
          </a:xfrm>
          <a:prstGeom prst="rect">
            <a:avLst/>
          </a:prstGeom>
        </p:spPr>
      </p:pic>
    </p:spTree>
    <p:extLst>
      <p:ext uri="{BB962C8B-B14F-4D97-AF65-F5344CB8AC3E}">
        <p14:creationId xmlns:p14="http://schemas.microsoft.com/office/powerpoint/2010/main" val="127773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32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32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325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32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3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neurons</a:t>
            </a:r>
            <a:endParaRPr lang="en-US" dirty="0"/>
          </a:p>
        </p:txBody>
      </p:sp>
      <p:sp>
        <p:nvSpPr>
          <p:cNvPr id="3" name="Content Placeholder 2"/>
          <p:cNvSpPr>
            <a:spLocks noGrp="1"/>
          </p:cNvSpPr>
          <p:nvPr>
            <p:ph idx="1"/>
          </p:nvPr>
        </p:nvSpPr>
        <p:spPr/>
        <p:txBody>
          <a:bodyPr/>
          <a:lstStyle/>
          <a:p>
            <a:r>
              <a:rPr lang="en-US" dirty="0" smtClean="0"/>
              <a:t>Problem: a small change in </a:t>
            </a:r>
            <a:r>
              <a:rPr lang="en-US" dirty="0"/>
              <a:t>the weights or bias of any single perceptron in the network </a:t>
            </a:r>
            <a:r>
              <a:rPr lang="en-US" dirty="0" smtClean="0"/>
              <a:t>can causes </a:t>
            </a:r>
            <a:r>
              <a:rPr lang="en-US" dirty="0"/>
              <a:t>the </a:t>
            </a:r>
            <a:r>
              <a:rPr lang="en-US" dirty="0" smtClean="0"/>
              <a:t>output to </a:t>
            </a:r>
            <a:r>
              <a:rPr lang="en-US" dirty="0"/>
              <a:t>completely </a:t>
            </a:r>
            <a:r>
              <a:rPr lang="en-US" dirty="0" smtClean="0"/>
              <a:t>flip </a:t>
            </a:r>
            <a:r>
              <a:rPr lang="en-US" dirty="0"/>
              <a:t>from </a:t>
            </a:r>
            <a:r>
              <a:rPr lang="en-US" dirty="0" smtClean="0"/>
              <a:t>0</a:t>
            </a:r>
            <a:r>
              <a:rPr lang="en-US" dirty="0"/>
              <a:t> to </a:t>
            </a:r>
            <a:r>
              <a:rPr lang="en-US" dirty="0" smtClean="0"/>
              <a:t>1.</a:t>
            </a:r>
          </a:p>
          <a:p>
            <a:r>
              <a:rPr lang="en-US" dirty="0" smtClean="0"/>
              <a:t>Solution: sigmoid neuron</a:t>
            </a:r>
            <a:endParaRPr lang="en-US" dirty="0"/>
          </a:p>
        </p:txBody>
      </p:sp>
      <p:pic>
        <p:nvPicPr>
          <p:cNvPr id="5" name="Picture 4"/>
          <p:cNvPicPr>
            <a:picLocks noChangeAspect="1"/>
          </p:cNvPicPr>
          <p:nvPr/>
        </p:nvPicPr>
        <p:blipFill>
          <a:blip r:embed="rId3"/>
          <a:stretch>
            <a:fillRect/>
          </a:stretch>
        </p:blipFill>
        <p:spPr>
          <a:xfrm>
            <a:off x="1085850" y="3943350"/>
            <a:ext cx="2667000" cy="1314450"/>
          </a:xfrm>
          <a:prstGeom prst="rect">
            <a:avLst/>
          </a:prstGeom>
        </p:spPr>
      </p:pic>
      <p:sp>
        <p:nvSpPr>
          <p:cNvPr id="6" name="TextBox 5"/>
          <p:cNvSpPr txBox="1"/>
          <p:nvPr/>
        </p:nvSpPr>
        <p:spPr>
          <a:xfrm>
            <a:off x="1714500" y="4926013"/>
            <a:ext cx="1657350" cy="507831"/>
          </a:xfrm>
          <a:prstGeom prst="rect">
            <a:avLst/>
          </a:prstGeom>
          <a:noFill/>
        </p:spPr>
        <p:txBody>
          <a:bodyPr wrap="square" rtlCol="0">
            <a:spAutoFit/>
          </a:bodyPr>
          <a:lstStyle/>
          <a:p>
            <a:r>
              <a:rPr lang="en-US" sz="1350" dirty="0"/>
              <a:t>Same weights and bias </a:t>
            </a:r>
            <a:r>
              <a:rPr lang="en-US" sz="1350"/>
              <a:t>as perceptron</a:t>
            </a:r>
            <a:endParaRPr lang="en-US" sz="1350" dirty="0"/>
          </a:p>
        </p:txBody>
      </p:sp>
      <p:sp>
        <p:nvSpPr>
          <p:cNvPr id="7" name="TextBox 6"/>
          <p:cNvSpPr txBox="1"/>
          <p:nvPr/>
        </p:nvSpPr>
        <p:spPr>
          <a:xfrm>
            <a:off x="285750" y="5398995"/>
            <a:ext cx="1600200" cy="507831"/>
          </a:xfrm>
          <a:prstGeom prst="rect">
            <a:avLst/>
          </a:prstGeom>
          <a:noFill/>
        </p:spPr>
        <p:txBody>
          <a:bodyPr wrap="square" rtlCol="0">
            <a:spAutoFit/>
          </a:bodyPr>
          <a:lstStyle/>
          <a:p>
            <a:r>
              <a:rPr lang="en-US" sz="1350" dirty="0"/>
              <a:t>Inputs: </a:t>
            </a:r>
            <a:r>
              <a:rPr lang="en-US" sz="1350"/>
              <a:t>any real-valued number</a:t>
            </a:r>
            <a:endParaRPr lang="en-US" sz="1350" dirty="0"/>
          </a:p>
        </p:txBody>
      </p:sp>
      <p:sp>
        <p:nvSpPr>
          <p:cNvPr id="8" name="TextBox 7"/>
          <p:cNvSpPr txBox="1"/>
          <p:nvPr/>
        </p:nvSpPr>
        <p:spPr>
          <a:xfrm>
            <a:off x="3528732" y="4683638"/>
            <a:ext cx="1657350" cy="507831"/>
          </a:xfrm>
          <a:prstGeom prst="rect">
            <a:avLst/>
          </a:prstGeom>
          <a:noFill/>
        </p:spPr>
        <p:txBody>
          <a:bodyPr wrap="square" rtlCol="0">
            <a:spAutoFit/>
          </a:bodyPr>
          <a:lstStyle/>
          <a:p>
            <a:r>
              <a:rPr lang="en-US" sz="1350" dirty="0"/>
              <a:t>Output is no longer just 1 or 0.</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050" y="4251764"/>
            <a:ext cx="1371600" cy="3925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0" y="4926011"/>
            <a:ext cx="1971675" cy="788670"/>
          </a:xfrm>
          <a:prstGeom prst="rect">
            <a:avLst/>
          </a:prstGeom>
        </p:spPr>
      </p:pic>
      <p:sp>
        <p:nvSpPr>
          <p:cNvPr id="11" name="Rectangle 10"/>
          <p:cNvSpPr/>
          <p:nvPr/>
        </p:nvSpPr>
        <p:spPr>
          <a:xfrm>
            <a:off x="5657850" y="4309537"/>
            <a:ext cx="790601" cy="300082"/>
          </a:xfrm>
          <a:prstGeom prst="rect">
            <a:avLst/>
          </a:prstGeom>
        </p:spPr>
        <p:txBody>
          <a:bodyPr wrap="none">
            <a:spAutoFit/>
          </a:bodyPr>
          <a:lstStyle/>
          <a:p>
            <a:r>
              <a:rPr lang="en-US" sz="1350" dirty="0"/>
              <a:t>output =</a:t>
            </a:r>
          </a:p>
        </p:txBody>
      </p:sp>
      <p:sp>
        <p:nvSpPr>
          <p:cNvPr id="12" name="Rectangle 11"/>
          <p:cNvSpPr/>
          <p:nvPr/>
        </p:nvSpPr>
        <p:spPr>
          <a:xfrm>
            <a:off x="5784476" y="4868316"/>
            <a:ext cx="1422184" cy="300082"/>
          </a:xfrm>
          <a:prstGeom prst="rect">
            <a:avLst/>
          </a:prstGeom>
        </p:spPr>
        <p:txBody>
          <a:bodyPr wrap="none">
            <a:spAutoFit/>
          </a:bodyPr>
          <a:lstStyle/>
          <a:p>
            <a:r>
              <a:rPr lang="en-US" sz="1350"/>
              <a:t>Sigmoid function:</a:t>
            </a:r>
          </a:p>
        </p:txBody>
      </p:sp>
      <p:pic>
        <p:nvPicPr>
          <p:cNvPr id="13" name="Content Placeholder 3"/>
          <p:cNvPicPr>
            <a:picLocks noChangeAspect="1"/>
          </p:cNvPicPr>
          <p:nvPr/>
        </p:nvPicPr>
        <p:blipFill>
          <a:blip r:embed="rId6"/>
          <a:stretch>
            <a:fillRect/>
          </a:stretch>
        </p:blipFill>
        <p:spPr bwMode="auto">
          <a:xfrm>
            <a:off x="5268155" y="2929275"/>
            <a:ext cx="3827391" cy="940561"/>
          </a:xfrm>
          <a:prstGeom prst="rect">
            <a:avLst/>
          </a:prstGeom>
          <a:noFill/>
          <a:ln w="9525">
            <a:noFill/>
            <a:miter lim="800000"/>
            <a:headEnd/>
            <a:tailEnd/>
          </a:ln>
        </p:spPr>
      </p:pic>
      <p:sp>
        <p:nvSpPr>
          <p:cNvPr id="14" name="Rectangle 13"/>
          <p:cNvSpPr/>
          <p:nvPr/>
        </p:nvSpPr>
        <p:spPr>
          <a:xfrm>
            <a:off x="5186082" y="2979848"/>
            <a:ext cx="965585" cy="300082"/>
          </a:xfrm>
          <a:prstGeom prst="rect">
            <a:avLst/>
          </a:prstGeom>
        </p:spPr>
        <p:txBody>
          <a:bodyPr wrap="none">
            <a:spAutoFit/>
          </a:bodyPr>
          <a:lstStyle/>
          <a:p>
            <a:r>
              <a:rPr lang="en-US" sz="1350" dirty="0"/>
              <a:t>Perceptron</a:t>
            </a:r>
          </a:p>
        </p:txBody>
      </p:sp>
      <p:sp>
        <p:nvSpPr>
          <p:cNvPr id="15" name="Rectangle 14"/>
          <p:cNvSpPr/>
          <p:nvPr/>
        </p:nvSpPr>
        <p:spPr>
          <a:xfrm>
            <a:off x="5121646" y="4092076"/>
            <a:ext cx="1295996" cy="300082"/>
          </a:xfrm>
          <a:prstGeom prst="rect">
            <a:avLst/>
          </a:prstGeom>
        </p:spPr>
        <p:txBody>
          <a:bodyPr wrap="none">
            <a:spAutoFit/>
          </a:bodyPr>
          <a:lstStyle/>
          <a:p>
            <a:r>
              <a:rPr lang="en-US" sz="1350" dirty="0"/>
              <a:t>Sigmoid neuron</a:t>
            </a:r>
          </a:p>
        </p:txBody>
      </p:sp>
    </p:spTree>
    <p:extLst>
      <p:ext uri="{BB962C8B-B14F-4D97-AF65-F5344CB8AC3E}">
        <p14:creationId xmlns:p14="http://schemas.microsoft.com/office/powerpoint/2010/main" val="487246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Perceptron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7768" y="1905001"/>
            <a:ext cx="5368465" cy="354687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4" y="1985141"/>
            <a:ext cx="1485900" cy="405634"/>
          </a:xfrm>
          <a:prstGeom prst="rect">
            <a:avLst/>
          </a:prstGeom>
        </p:spPr>
      </p:pic>
      <p:pic>
        <p:nvPicPr>
          <p:cNvPr id="6" name="Content Placeholder 3"/>
          <p:cNvPicPr>
            <a:picLocks noChangeAspect="1"/>
          </p:cNvPicPr>
          <p:nvPr/>
        </p:nvPicPr>
        <p:blipFill>
          <a:blip r:embed="rId4"/>
          <a:stretch>
            <a:fillRect/>
          </a:stretch>
        </p:blipFill>
        <p:spPr bwMode="auto">
          <a:xfrm>
            <a:off x="5268155" y="2929275"/>
            <a:ext cx="3827391" cy="940561"/>
          </a:xfrm>
          <a:prstGeom prst="rect">
            <a:avLst/>
          </a:prstGeom>
          <a:noFill/>
          <a:ln w="9525">
            <a:noFill/>
            <a:miter lim="800000"/>
            <a:headEnd/>
            <a:tailEnd/>
          </a:ln>
        </p:spPr>
      </p:pic>
    </p:spTree>
    <p:extLst>
      <p:ext uri="{BB962C8B-B14F-4D97-AF65-F5344CB8AC3E}">
        <p14:creationId xmlns:p14="http://schemas.microsoft.com/office/powerpoint/2010/main" val="785401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endParaRPr lang="en-US" sz="2400" dirty="0"/>
          </a:p>
          <a:p>
            <a:endParaRPr lang="en-US" sz="2400" dirty="0"/>
          </a:p>
          <a:p>
            <a:endParaRPr lang="en-US" sz="2400" dirty="0"/>
          </a:p>
        </p:txBody>
      </p:sp>
      <p:pic>
        <p:nvPicPr>
          <p:cNvPr id="4" name="Picture 3"/>
          <p:cNvPicPr>
            <a:picLocks noChangeAspect="1"/>
          </p:cNvPicPr>
          <p:nvPr/>
        </p:nvPicPr>
        <p:blipFill>
          <a:blip r:embed="rId3"/>
          <a:stretch>
            <a:fillRect/>
          </a:stretch>
        </p:blipFill>
        <p:spPr>
          <a:xfrm>
            <a:off x="2286000" y="4176745"/>
            <a:ext cx="3837093" cy="1676400"/>
          </a:xfrm>
          <a:prstGeom prst="rect">
            <a:avLst/>
          </a:prstGeom>
        </p:spPr>
      </p:pic>
      <p:grpSp>
        <p:nvGrpSpPr>
          <p:cNvPr id="7" name="Group 6"/>
          <p:cNvGrpSpPr/>
          <p:nvPr/>
        </p:nvGrpSpPr>
        <p:grpSpPr>
          <a:xfrm>
            <a:off x="822959" y="5792801"/>
            <a:ext cx="4540715" cy="1065200"/>
            <a:chOff x="822959" y="5792801"/>
            <a:chExt cx="4540715" cy="1065200"/>
          </a:xfrm>
        </p:grpSpPr>
        <p:sp>
          <p:nvSpPr>
            <p:cNvPr id="5" name="Rectangle 4"/>
            <p:cNvSpPr/>
            <p:nvPr/>
          </p:nvSpPr>
          <p:spPr>
            <a:xfrm>
              <a:off x="822959" y="5792801"/>
              <a:ext cx="3885807" cy="369332"/>
            </a:xfrm>
            <a:prstGeom prst="rect">
              <a:avLst/>
            </a:prstGeom>
          </p:spPr>
          <p:txBody>
            <a:bodyPr wrap="none">
              <a:spAutoFit/>
            </a:bodyPr>
            <a:lstStyle/>
            <a:p>
              <a:r>
                <a:rPr lang="en-US" dirty="0"/>
                <a:t>We can also write this as a dot product:</a:t>
              </a:r>
            </a:p>
          </p:txBody>
        </p:sp>
        <p:pic>
          <p:nvPicPr>
            <p:cNvPr id="6" name="Picture 5"/>
            <p:cNvPicPr>
              <a:picLocks noChangeAspect="1"/>
            </p:cNvPicPr>
            <p:nvPr/>
          </p:nvPicPr>
          <p:blipFill>
            <a:blip r:embed="rId4"/>
            <a:stretch>
              <a:fillRect/>
            </a:stretch>
          </p:blipFill>
          <p:spPr>
            <a:xfrm>
              <a:off x="2968817" y="6096001"/>
              <a:ext cx="2394857" cy="762000"/>
            </a:xfrm>
            <a:prstGeom prst="rect">
              <a:avLst/>
            </a:prstGeom>
          </p:spPr>
        </p:pic>
      </p:grpSp>
    </p:spTree>
    <p:extLst>
      <p:ext uri="{BB962C8B-B14F-4D97-AF65-F5344CB8AC3E}">
        <p14:creationId xmlns:p14="http://schemas.microsoft.com/office/powerpoint/2010/main" val="146213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8875" y="1905001"/>
            <a:ext cx="5546251" cy="354687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5150" y="5212080"/>
            <a:ext cx="1971675" cy="7886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 y="5537835"/>
            <a:ext cx="4343400" cy="24489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3500" y="3086100"/>
            <a:ext cx="4000500" cy="2871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74" y="1985141"/>
            <a:ext cx="1485900" cy="405634"/>
          </a:xfrm>
          <a:prstGeom prst="rect">
            <a:avLst/>
          </a:prstGeom>
        </p:spPr>
      </p:pic>
    </p:spTree>
    <p:extLst>
      <p:ext uri="{BB962C8B-B14F-4D97-AF65-F5344CB8AC3E}">
        <p14:creationId xmlns:p14="http://schemas.microsoft.com/office/powerpoint/2010/main" val="11560502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Smoothness is crucial</a:t>
            </a:r>
            <a:endParaRPr lang="en-US" dirty="0"/>
          </a:p>
        </p:txBody>
      </p:sp>
      <p:sp>
        <p:nvSpPr>
          <p:cNvPr id="3" name="Content Placeholder 2"/>
          <p:cNvSpPr>
            <a:spLocks noGrp="1"/>
          </p:cNvSpPr>
          <p:nvPr>
            <p:ph idx="1"/>
          </p:nvPr>
        </p:nvSpPr>
        <p:spPr/>
        <p:txBody>
          <a:bodyPr/>
          <a:lstStyle/>
          <a:p>
            <a:r>
              <a:rPr lang="en-US" dirty="0"/>
              <a:t>S</a:t>
            </a:r>
            <a:r>
              <a:rPr lang="en-US" dirty="0" smtClean="0"/>
              <a:t>moothness </a:t>
            </a:r>
            <a:r>
              <a:rPr lang="en-US" dirty="0"/>
              <a:t>of </a:t>
            </a:r>
            <a:r>
              <a:rPr lang="en-US" dirty="0" err="1" smtClean="0"/>
              <a:t>σ</a:t>
            </a:r>
            <a:r>
              <a:rPr lang="en-US" dirty="0"/>
              <a:t> means that small </a:t>
            </a:r>
            <a:r>
              <a:rPr lang="en-US" dirty="0" smtClean="0"/>
              <a:t>changes</a:t>
            </a:r>
            <a:r>
              <a:rPr lang="en-US" dirty="0"/>
              <a:t> in the </a:t>
            </a:r>
            <a:r>
              <a:rPr lang="en-US" dirty="0" smtClean="0"/>
              <a:t>weights </a:t>
            </a:r>
            <a:r>
              <a:rPr lang="en-US" i="1" dirty="0" err="1" smtClean="0"/>
              <a:t>w</a:t>
            </a:r>
            <a:r>
              <a:rPr lang="en-US" i="1" baseline="-25000" dirty="0" err="1" smtClean="0"/>
              <a:t>j</a:t>
            </a:r>
            <a:r>
              <a:rPr lang="en-US" dirty="0" smtClean="0"/>
              <a:t> and</a:t>
            </a:r>
            <a:r>
              <a:rPr lang="en-US" dirty="0"/>
              <a:t> </a:t>
            </a:r>
            <a:r>
              <a:rPr lang="en-US" dirty="0" smtClean="0"/>
              <a:t>in </a:t>
            </a:r>
            <a:r>
              <a:rPr lang="en-US" dirty="0"/>
              <a:t>the </a:t>
            </a:r>
            <a:r>
              <a:rPr lang="en-US" dirty="0" smtClean="0"/>
              <a:t>bias </a:t>
            </a:r>
            <a:r>
              <a:rPr lang="en-US" i="1" dirty="0" smtClean="0"/>
              <a:t>b</a:t>
            </a:r>
            <a:r>
              <a:rPr lang="en-US" dirty="0" smtClean="0"/>
              <a:t> will </a:t>
            </a:r>
            <a:r>
              <a:rPr lang="en-US" dirty="0"/>
              <a:t>produce a small change </a:t>
            </a:r>
            <a:r>
              <a:rPr lang="en-US" dirty="0" smtClean="0"/>
              <a:t>the output </a:t>
            </a:r>
            <a:r>
              <a:rPr lang="en-US" dirty="0"/>
              <a:t>from the </a:t>
            </a:r>
            <a:r>
              <a:rPr lang="en-US" dirty="0" smtClean="0"/>
              <a:t>neuron</a:t>
            </a:r>
          </a:p>
          <a:p>
            <a:endParaRPr lang="en-US" dirty="0"/>
          </a:p>
          <a:p>
            <a:endParaRPr lang="en-US" dirty="0" smtClean="0"/>
          </a:p>
          <a:p>
            <a:endParaRPr lang="en-US" dirty="0"/>
          </a:p>
          <a:p>
            <a:r>
              <a:rPr lang="en-US" dirty="0" err="1" smtClean="0"/>
              <a:t>Δoutput</a:t>
            </a:r>
            <a:r>
              <a:rPr lang="en-US" dirty="0"/>
              <a:t> is a </a:t>
            </a:r>
            <a:r>
              <a:rPr lang="en-US" i="1" dirty="0"/>
              <a:t>linear </a:t>
            </a:r>
            <a:r>
              <a:rPr lang="en-US" i="1" dirty="0" smtClean="0"/>
              <a:t>function </a:t>
            </a:r>
            <a:r>
              <a:rPr lang="en-US" dirty="0" smtClean="0"/>
              <a:t>of </a:t>
            </a:r>
            <a:r>
              <a:rPr lang="en-US" dirty="0"/>
              <a:t>the changes </a:t>
            </a:r>
            <a:r>
              <a:rPr lang="en-US" dirty="0" err="1" smtClean="0"/>
              <a:t>Δwj</a:t>
            </a:r>
            <a:r>
              <a:rPr lang="en-US" dirty="0"/>
              <a:t> and </a:t>
            </a:r>
            <a:r>
              <a:rPr lang="en-US" dirty="0" err="1" smtClean="0"/>
              <a:t>Δb</a:t>
            </a:r>
            <a:endParaRPr lang="en-US" dirty="0" smtClean="0"/>
          </a:p>
          <a:p>
            <a:r>
              <a:rPr lang="en-US" dirty="0"/>
              <a:t>This </a:t>
            </a:r>
            <a:r>
              <a:rPr lang="en-US" dirty="0" smtClean="0"/>
              <a:t>makes </a:t>
            </a:r>
            <a:r>
              <a:rPr lang="en-US" dirty="0"/>
              <a:t>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050" y="3028950"/>
            <a:ext cx="5543550" cy="1036850"/>
          </a:xfrm>
          <a:prstGeom prst="rect">
            <a:avLst/>
          </a:prstGeom>
        </p:spPr>
      </p:pic>
    </p:spTree>
    <p:extLst>
      <p:ext uri="{BB962C8B-B14F-4D97-AF65-F5344CB8AC3E}">
        <p14:creationId xmlns:p14="http://schemas.microsoft.com/office/powerpoint/2010/main" val="14538720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Neural Nets</a:t>
            </a:r>
            <a:endParaRPr lang="en-US" dirty="0"/>
          </a:p>
        </p:txBody>
      </p:sp>
      <p:pic>
        <p:nvPicPr>
          <p:cNvPr id="5" name="Picture 4"/>
          <p:cNvPicPr>
            <a:picLocks noChangeAspect="1"/>
          </p:cNvPicPr>
          <p:nvPr/>
        </p:nvPicPr>
        <p:blipFill>
          <a:blip r:embed="rId3"/>
          <a:stretch>
            <a:fillRect/>
          </a:stretch>
        </p:blipFill>
        <p:spPr>
          <a:xfrm>
            <a:off x="609600" y="2324100"/>
            <a:ext cx="3713554" cy="3962400"/>
          </a:xfrm>
          <a:prstGeom prst="rect">
            <a:avLst/>
          </a:prstGeom>
        </p:spPr>
      </p:pic>
      <p:pic>
        <p:nvPicPr>
          <p:cNvPr id="6" name="Picture 5"/>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18567340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4" name="Content Placeholder 3"/>
          <p:cNvPicPr>
            <a:picLocks noGrp="1" noChangeAspect="1"/>
          </p:cNvPicPr>
          <p:nvPr>
            <p:ph idx="1"/>
          </p:nvPr>
        </p:nvPicPr>
        <p:blipFill>
          <a:blip r:embed="rId3"/>
          <a:stretch>
            <a:fillRect/>
          </a:stretch>
        </p:blipFill>
        <p:spPr>
          <a:xfrm>
            <a:off x="228600" y="2057400"/>
            <a:ext cx="9379638" cy="4431664"/>
          </a:xfrm>
          <a:prstGeom prst="rect">
            <a:avLst/>
          </a:prstGeom>
        </p:spPr>
      </p:pic>
      <p:pic>
        <p:nvPicPr>
          <p:cNvPr id="6" name="Picture 5"/>
          <p:cNvPicPr>
            <a:picLocks noChangeAspect="1"/>
          </p:cNvPicPr>
          <p:nvPr/>
        </p:nvPicPr>
        <p:blipFill>
          <a:blip r:embed="rId4"/>
          <a:stretch>
            <a:fillRect/>
          </a:stretch>
        </p:blipFill>
        <p:spPr>
          <a:xfrm>
            <a:off x="3505200" y="3352800"/>
            <a:ext cx="228600" cy="228600"/>
          </a:xfrm>
          <a:prstGeom prst="rect">
            <a:avLst/>
          </a:prstGeom>
        </p:spPr>
      </p:pic>
    </p:spTree>
    <p:extLst>
      <p:ext uri="{BB962C8B-B14F-4D97-AF65-F5344CB8AC3E}">
        <p14:creationId xmlns:p14="http://schemas.microsoft.com/office/powerpoint/2010/main" val="18570989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pic>
        <p:nvPicPr>
          <p:cNvPr id="4" name="Picture 3"/>
          <p:cNvPicPr>
            <a:picLocks noChangeAspect="1"/>
          </p:cNvPicPr>
          <p:nvPr/>
        </p:nvPicPr>
        <p:blipFill>
          <a:blip r:embed="rId2"/>
          <a:stretch>
            <a:fillRect/>
          </a:stretch>
        </p:blipFill>
        <p:spPr>
          <a:xfrm>
            <a:off x="1600200" y="1762761"/>
            <a:ext cx="5486400" cy="4805330"/>
          </a:xfrm>
          <a:prstGeom prst="rect">
            <a:avLst/>
          </a:prstGeom>
        </p:spPr>
      </p:pic>
      <p:sp>
        <p:nvSpPr>
          <p:cNvPr id="5" name="Rectangle 4"/>
          <p:cNvSpPr/>
          <p:nvPr/>
        </p:nvSpPr>
        <p:spPr>
          <a:xfrm>
            <a:off x="1524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2057400" y="4483099"/>
            <a:ext cx="5867400" cy="20849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336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p:pic>
        <p:nvPicPr>
          <p:cNvPr id="4" name="Picture 3"/>
          <p:cNvPicPr>
            <a:picLocks noChangeAspect="1"/>
          </p:cNvPicPr>
          <p:nvPr/>
        </p:nvPicPr>
        <p:blipFill>
          <a:blip r:embed="rId3"/>
          <a:stretch>
            <a:fillRect/>
          </a:stretch>
        </p:blipFill>
        <p:spPr>
          <a:xfrm>
            <a:off x="1676400" y="3048000"/>
            <a:ext cx="4495800" cy="1123950"/>
          </a:xfrm>
          <a:prstGeom prst="rect">
            <a:avLst/>
          </a:prstGeom>
        </p:spPr>
      </p:pic>
    </p:spTree>
    <p:extLst>
      <p:ext uri="{BB962C8B-B14F-4D97-AF65-F5344CB8AC3E}">
        <p14:creationId xmlns:p14="http://schemas.microsoft.com/office/powerpoint/2010/main" val="78465882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langle 0.0 \,\,\, 0.0 \,\,\, 0.3 \,\,\, 0.8 \,\,\, 0.7 \,\,\, 0.1 \ldots  0.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337"/>
  <p:tag name="PICTUREFILESIZE" val="12309"/>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38773</TotalTime>
  <Words>6065</Words>
  <Application>Microsoft Macintosh PowerPoint</Application>
  <PresentationFormat>On-screen Show (4:3)</PresentationFormat>
  <Paragraphs>635</Paragraphs>
  <Slides>62</Slides>
  <Notes>42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Calibri</vt:lpstr>
      <vt:lpstr>Calibri Light</vt:lpstr>
      <vt:lpstr>Cambria Math</vt:lpstr>
      <vt:lpstr>Mangal</vt:lpstr>
      <vt:lpstr>Times</vt:lpstr>
      <vt:lpstr>Wingdings</vt:lpstr>
      <vt:lpstr>Arial</vt:lpstr>
      <vt:lpstr>Retrospect</vt:lpstr>
      <vt:lpstr>Logistic Regression</vt:lpstr>
      <vt:lpstr>PowerPoint Presentation</vt:lpstr>
      <vt:lpstr>Recap: How to learn word2vec (skip-gram) embeddings</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Neural Networks</vt:lpstr>
      <vt:lpstr>Neural Networks: A brain-inspired metaphor</vt:lpstr>
      <vt:lpstr>A single neuron</vt:lpstr>
      <vt:lpstr>Neural networks</vt:lpstr>
      <vt:lpstr>Review: Perceptron</vt:lpstr>
      <vt:lpstr>Review: Perceptron</vt:lpstr>
      <vt:lpstr>Perceptrons for decision making</vt:lpstr>
      <vt:lpstr>Perceptrons for decision making</vt:lpstr>
      <vt:lpstr>Perceptrons for decision making</vt:lpstr>
      <vt:lpstr>Perceptrons for decision making</vt:lpstr>
      <vt:lpstr>Weights, bias and dot products</vt:lpstr>
      <vt:lpstr>Decision making OR logical functions</vt:lpstr>
      <vt:lpstr>Logical functions</vt:lpstr>
      <vt:lpstr>Power of Perceptrons</vt:lpstr>
      <vt:lpstr>Learning to classify digits</vt:lpstr>
      <vt:lpstr>Sigmoid neurons</vt:lpstr>
      <vt:lpstr>Perceptron</vt:lpstr>
      <vt:lpstr>Sigmoid neuron</vt:lpstr>
      <vt:lpstr>Smoothness is crucial</vt:lpstr>
      <vt:lpstr>Next time: Neural Nets</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1839</cp:revision>
  <cp:lastPrinted>2019-11-19T16:52:03Z</cp:lastPrinted>
  <dcterms:created xsi:type="dcterms:W3CDTF">2009-06-12T17:14:38Z</dcterms:created>
  <dcterms:modified xsi:type="dcterms:W3CDTF">2019-11-19T21:55:19Z</dcterms:modified>
</cp:coreProperties>
</file>